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62" r:id="rId5"/>
    <p:sldId id="263" r:id="rId6"/>
    <p:sldId id="264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59" r:id="rId15"/>
    <p:sldId id="261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 useBgFill="1">
        <p:nvSpPr>
          <p:cNvPr id="12" name="Freeform 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ln>
            <a:noFill/>
          </a:ln>
          <a:effectLst>
            <a:outerShdw blurRad="101600" dist="152400" dir="4380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3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6" name="Freeform 25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 flip="none" rotWithShape="1">
            <a:gsLst>
              <a:gs pos="34000">
                <a:schemeClr val="accent2"/>
              </a:gs>
              <a:gs pos="100000">
                <a:schemeClr val="accent2">
                  <a:lumMod val="5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4"/>
          <p:cNvSpPr/>
          <p:nvPr/>
        </p:nvSpPr>
        <p:spPr>
          <a:xfrm rot="2142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ln w="82550">
            <a:solidFill>
              <a:schemeClr val="tx1">
                <a:lumMod val="50000"/>
                <a:lumOff val="50000"/>
              </a:schemeClr>
            </a:solidFill>
            <a:miter lim="800000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420000">
            <a:off x="891201" y="662656"/>
            <a:ext cx="9755187" cy="2766528"/>
          </a:xfrm>
        </p:spPr>
        <p:txBody>
          <a:bodyPr anchor="b">
            <a:normAutofit/>
          </a:bodyPr>
          <a:lstStyle>
            <a:lvl1pPr algn="r">
              <a:defRPr sz="8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20000">
            <a:off x="983062" y="3505209"/>
            <a:ext cx="9755187" cy="550333"/>
          </a:xfrm>
        </p:spPr>
        <p:txBody>
          <a:bodyPr anchor="t">
            <a:noAutofit/>
          </a:bodyPr>
          <a:lstStyle>
            <a:lvl1pPr marL="0" indent="0" algn="r">
              <a:buNone/>
              <a:defRPr sz="28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 rot="21420000">
            <a:off x="4948541" y="4578463"/>
            <a:ext cx="6143653" cy="1163112"/>
          </a:xfrm>
        </p:spPr>
        <p:txBody>
          <a:bodyPr/>
          <a:lstStyle>
            <a:lvl1pPr algn="ctr">
              <a:defRPr sz="540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F6E0E8E6-B6EB-498A-BC29-48D81AAAA5B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21420000">
            <a:off x="-9144" y="4882896"/>
            <a:ext cx="4050792" cy="1197864"/>
          </a:xfrm>
        </p:spPr>
        <p:txBody>
          <a:bodyPr vert="horz" lIns="91440" tIns="45720" rIns="91440" bIns="45720" rtlCol="0" anchor="ctr"/>
          <a:lstStyle>
            <a:lvl1pPr algn="r">
              <a:defRPr lang="en-US" sz="5400" dirty="0"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21420000">
            <a:off x="9851758" y="3832648"/>
            <a:ext cx="907186" cy="498470"/>
          </a:xfrm>
        </p:spPr>
        <p:txBody>
          <a:bodyPr/>
          <a:lstStyle>
            <a:lvl1pPr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5" name="5-Point Star 24"/>
          <p:cNvSpPr/>
          <p:nvPr/>
        </p:nvSpPr>
        <p:spPr>
          <a:xfrm rot="2142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tx1">
              <a:alpha val="4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5801" y="685799"/>
            <a:ext cx="10392513" cy="319490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80" y="4702923"/>
            <a:ext cx="10394728" cy="682472"/>
          </a:xfrm>
        </p:spPr>
        <p:txBody>
          <a:bodyPr anchor="t"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4A8B59-FD8C-464E-A2E0-D2DB42977C4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779" y="4106333"/>
            <a:ext cx="10394729" cy="127360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2D0685-9E9F-46AF-8733-3458A4A5B67E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</p:spPr>
        <p:txBody>
          <a:bodyPr anchor="ctr">
            <a:normAutofit/>
          </a:bodyPr>
          <a:lstStyle>
            <a:lvl1pPr algn="ctr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550264" y="3610032"/>
            <a:ext cx="8667956" cy="377768"/>
          </a:xfrm>
        </p:spPr>
        <p:txBody>
          <a:bodyPr anchor="t">
            <a:normAutofit/>
          </a:bodyPr>
          <a:lstStyle>
            <a:lvl1pPr marL="0" indent="0" algn="r">
              <a:buNone/>
              <a:defRPr sz="14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4106334"/>
            <a:ext cx="10396882" cy="1268252"/>
          </a:xfrm>
        </p:spPr>
        <p:txBody>
          <a:bodyPr anchor="ctr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9578A0-4252-4A4F-8A4C-4F80F1AD91FF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4247468"/>
            <a:ext cx="10394707" cy="114064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CDF071-3364-4AF2-8784-696D9E53037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802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4622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234621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70380" y="206339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770380" y="2639658"/>
            <a:ext cx="3310128" cy="2734928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E0C83B-2A0D-4895-8D19-F0DA28872F64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</p:spPr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91840" y="4389287"/>
            <a:ext cx="3310128" cy="985299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237410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235999" y="4389286"/>
            <a:ext cx="3310128" cy="98530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768944" y="3813025"/>
            <a:ext cx="3310128" cy="576262"/>
          </a:xfrm>
        </p:spPr>
        <p:txBody>
          <a:bodyPr anchor="b">
            <a:noAutofit/>
          </a:bodyPr>
          <a:lstStyle>
            <a:lvl1pPr marL="0" indent="0" algn="ctr">
              <a:lnSpc>
                <a:spcPct val="90000"/>
              </a:lnSpc>
              <a:buNone/>
              <a:defRPr sz="22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768819" y="4389284"/>
            <a:ext cx="3310128" cy="985302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32ACF0-C7E7-4CC8-840E-A2809FB4BDF6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2063396"/>
            <a:ext cx="10394707" cy="3311190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1B64FF-53E9-4519-AFEB-B5EAE0A6C098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15862" y="685800"/>
            <a:ext cx="2264646" cy="4688785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Vertical Text Placeholder 2"/>
          <p:cNvSpPr>
            <a:spLocks noGrp="1"/>
          </p:cNvSpPr>
          <p:nvPr>
            <p:ph type="body" orient="vert" sz="quarter" idx="13"/>
          </p:nvPr>
        </p:nvSpPr>
        <p:spPr>
          <a:xfrm>
            <a:off x="685800" y="685800"/>
            <a:ext cx="7904431" cy="4688785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D0605F-0999-49B8-97E8-A9F5FE66FD89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10394707" cy="331118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041493-8214-4CD3-9E66-4A7CE0239274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</p:spPr>
        <p:txBody>
          <a:bodyPr anchor="b">
            <a:normAutofit/>
          </a:bodyPr>
          <a:lstStyle>
            <a:lvl1pPr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1">
                    <a:lumMod val="50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45397E-FD2D-4D0A-B33C-2E5AEFAED14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685800" y="2063396"/>
            <a:ext cx="5088714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13" name="Content Placeholder 3"/>
          <p:cNvSpPr>
            <a:spLocks noGrp="1"/>
          </p:cNvSpPr>
          <p:nvPr>
            <p:ph sz="quarter" idx="14"/>
          </p:nvPr>
        </p:nvSpPr>
        <p:spPr>
          <a:xfrm>
            <a:off x="5993971" y="2063396"/>
            <a:ext cx="5086538" cy="3311189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15092E-80DC-4992-A0D4-E74F7FC3042B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quarter" idx="13"/>
          </p:nvPr>
        </p:nvSpPr>
        <p:spPr>
          <a:xfrm>
            <a:off x="685802" y="2861733"/>
            <a:ext cx="5088712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18191" y="2063396"/>
            <a:ext cx="4864491" cy="679994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6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3" name="Content Placeholder 5"/>
          <p:cNvSpPr>
            <a:spLocks noGrp="1"/>
          </p:cNvSpPr>
          <p:nvPr>
            <p:ph sz="quarter" idx="14"/>
          </p:nvPr>
        </p:nvSpPr>
        <p:spPr>
          <a:xfrm>
            <a:off x="5993969" y="2861733"/>
            <a:ext cx="5088713" cy="2512852"/>
          </a:xfrm>
        </p:spPr>
        <p:txBody>
          <a:bodyPr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69A4C6-EA06-4AF0-A839-1839C57399A0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F0C016-2580-485A-AC4B-4452BC379743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F0C8E6-7044-439E-9AE7-82A0C81AB0F0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3"/>
          </p:nvPr>
        </p:nvSpPr>
        <p:spPr>
          <a:xfrm>
            <a:off x="5046132" y="685800"/>
            <a:ext cx="6034375" cy="468878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93642" y="2709052"/>
            <a:ext cx="4126861" cy="2665533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95F70E-5DFF-42EC-93B3-07D70D7ED1BD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</p:spPr>
        <p:txBody>
          <a:bodyPr anchor="b">
            <a:normAutofit/>
          </a:bodyPr>
          <a:lstStyle>
            <a:lvl1pPr algn="ctr">
              <a:defRPr sz="36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82362" y="0"/>
            <a:ext cx="3598146" cy="5071533"/>
          </a:xfrm>
          <a:ln w="57150" cmpd="thinThick">
            <a:solidFill>
              <a:schemeClr val="bg1">
                <a:lumMod val="50000"/>
              </a:schemeClr>
            </a:solidFill>
            <a:miter lim="800000"/>
          </a:ln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1" y="2709052"/>
            <a:ext cx="6345301" cy="2362481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4520B5-A0C9-4D15-A71B-70A075D52D64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rickwork-HD-R1a.jp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10" name="Group 9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 useBgFill="1">
          <p:nvSpPr>
            <p:cNvPr id="11" name="Rectangle 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ln>
              <a:noFill/>
            </a:ln>
            <a:effectLst>
              <a:outerShdw blurRad="98425" dist="76200" dir="4380000" algn="tl" rotWithShape="0">
                <a:srgbClr val="000000">
                  <a:alpha val="68000"/>
                </a:srgbClr>
              </a:outerShdw>
            </a:effec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ln w="82550">
              <a:solidFill>
                <a:schemeClr val="tx1">
                  <a:lumMod val="50000"/>
                  <a:lumOff val="50000"/>
                </a:schemeClr>
              </a:solidFill>
              <a:miter lim="800000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sp>
        <p:sp>
          <p:nvSpPr>
            <p:cNvPr id="13" name="Rectangle 12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 flip="none" rotWithShape="1">
              <a:gsLst>
                <a:gs pos="34000">
                  <a:schemeClr val="accent2"/>
                </a:gs>
                <a:gs pos="100000">
                  <a:schemeClr val="accent2">
                    <a:lumMod val="5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1EAF71F-1A43-41B7-B605-0710A83174B7}" type="datetimeFigureOut">
              <a:rPr lang="en-US" dirty="0"/>
              <a:t>4/1/2021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200" cap="all" baseline="0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5400" kern="1200" cap="all" baseline="0"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20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8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6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60000"/>
        <a:buFont typeface="Arial" panose="020B0604020202020204" pitchFamily="34" charset="0"/>
        <a:buChar char="•"/>
        <a:defRPr sz="1400" kern="1200" cap="all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8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arker/>
                    </a14:imgEffect>
                  </a14:imgLayer>
                </a14:imgProps>
              </a:ext>
            </a:extLst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8E3A85A-7653-4F22-A619-045F85A53B8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/>
              <a:t>История российского флага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CCBEC89D-E513-4C30-88BF-8A9F922B393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21420000">
            <a:off x="8065075" y="4335955"/>
            <a:ext cx="3112097" cy="1614137"/>
          </a:xfrm>
        </p:spPr>
        <p:txBody>
          <a:bodyPr/>
          <a:lstStyle/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Исследовательская работа: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Репин Дмитрий Алексеевич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ученик 2 класса СШ №56 г. Иваново</a:t>
            </a:r>
          </a:p>
          <a:p>
            <a:pPr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Руководитель работы: 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b="1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Киселева Светлана Владимировна</a:t>
            </a: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</a:t>
            </a:r>
          </a:p>
          <a:p>
            <a:pPr algn="l">
              <a:lnSpc>
                <a:spcPct val="100000"/>
              </a:lnSpc>
              <a:spcBef>
                <a:spcPts val="400"/>
              </a:spcBef>
              <a:spcAft>
                <a:spcPts val="400"/>
              </a:spcAft>
            </a:pPr>
            <a:r>
              <a:rPr lang="ru-RU" sz="10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учитель начальных классов  СШ №56 г. Иваново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31124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16216" y="2229557"/>
            <a:ext cx="3527773" cy="23988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смена флага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Флаг «гербовых цветов» существовал до 1883 года. Перед коронацией императора Александра 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III 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было объявлено, что отныне для украшения зданий в торжественных случаях позволено использовать только бело-сине-красный флаг. И это повеление строго соблюдалось, более того, в некоторых случаях полиция принудительно снимала прежние черно-желто-белые знамена.</a:t>
            </a:r>
          </a:p>
          <a:p>
            <a:pPr marL="0" indent="0">
              <a:buNone/>
            </a:pP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13948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8002964" y="2543008"/>
            <a:ext cx="3527773" cy="235507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ИМПЕРАТОРСКИЙ ТРИКОЛОР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Следующий император, Николай 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II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поставил себе целью, все же определить. КАКОЙ ИЗ ДВУХ ФЛАГОВ БОЛЕЕ СООТВЕТСТВУЕТ РОССИЙСКИМ ТРАДИЦИЯМ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 К ЕДИНОМУ РЕШЕНИЮ ПРИЙТИ НЕ УДАЛОСЬ, НАЦИОНАЛЬНЫМ, НО НЕ ОФИЦИАЛЬНЫМ, СЧИТАЛСЯ БЕЛО-СИНЕ-КРАСНЫЙ ФЛАГ.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В 1914 ГОДУ МИНИСТЕРСТВО ВНУТРЕННИХ ДЕЛ УЧРЕДИЛО «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ФЛАГ ДЛЯ ЧАСТНОГО УПОТРЕБЛЕНИЯ» - ДЛЯ ГРАЖДАН, ЖЕЛАЮЩИХ ПУБЛИЧНО ВЫРАЗИТЬ СВОИ ПАТРИОТИЧЕСКИЕ ЧУВСТВА.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ЭТО БЫЛ ТРИКОЛОР С ИМПЕРАТОРСКИМ СТАНДАРТОМ НА КРЫЖЕ (ВЕРХНИЙ УГОЛ У ДРЕВКА)</a:t>
            </a: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469701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66087" y="2254459"/>
            <a:ext cx="3938146" cy="26223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Новый флаг СССР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Императорский флаг так и не стал официальным. В 1917 году, после отречения Николая 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II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вопрос отложили до созыва УЧРЕДИТЕЛЬНОГО СОБРАНИЯ. Но до этого дело не дошло. Власть перешла к большевикам, которые подняли красное знамя.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июле 1918 года был официально утвержден государственный флаг – красное знамя с золотыми буквами РСФСР, или надписью российская социалистическая федеративная советская республика.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После создания СССР был принят новый флаг.  На нем изображались серп, молот и звезда, символы рабочих и крестьян.</a:t>
            </a: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22634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569418" y="2254459"/>
            <a:ext cx="3931484" cy="2622341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флаг России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1991 году после неудавшегося путча, предпринятого сторонниками сохранения СССР, в Москве был снова поднят триколор.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22 августа 1991 года был спущен флаг СССР и поднят бело-сине-красный флаг.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течении двух лет флаг существовал в пропорции 1:2, с 1993 года его пропорции стали 2:3.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днем государственного флага в 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нынешней России  официально считается 22 августа.</a:t>
            </a: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0085672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054E314-212F-4B29-A871-BDD7FCDBC7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Значение цветов на флаге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21029B6F-AEA4-4A07-BB07-E91E3A8D6DFB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белый цвет - </a:t>
            </a:r>
            <a:r>
              <a:rPr lang="ru-RU" dirty="0">
                <a:solidFill>
                  <a:srgbClr val="000000"/>
                </a:solidFill>
              </a:rPr>
              <a:t>чистота, непорочность, совершенство</a:t>
            </a:r>
            <a:r>
              <a:rPr lang="ru-RU" b="0" i="0" dirty="0">
                <a:solidFill>
                  <a:srgbClr val="000000"/>
                </a:solidFill>
                <a:effectLst/>
              </a:rPr>
              <a:t>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синий цвет - верность, вера, постоянство;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ru-RU" b="0" i="0" dirty="0">
                <a:solidFill>
                  <a:srgbClr val="000000"/>
                </a:solidFill>
                <a:effectLst/>
              </a:rPr>
              <a:t>красный цвет - мужество, смелость</a:t>
            </a:r>
            <a:r>
              <a:rPr lang="ru-RU" b="0" i="0">
                <a:solidFill>
                  <a:srgbClr val="000000"/>
                </a:solidFill>
                <a:effectLst/>
              </a:rPr>
              <a:t>, энергия, сила</a:t>
            </a:r>
            <a:r>
              <a:rPr lang="ru-RU" b="0" i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.</a:t>
            </a:r>
            <a:endParaRPr lang="ru-RU" b="0" i="0" dirty="0">
              <a:solidFill>
                <a:srgbClr val="000000"/>
              </a:solidFill>
              <a:effectLst/>
              <a:latin typeface="Arial" panose="020B0604020202020204" pitchFamily="34" charset="0"/>
            </a:endParaRPr>
          </a:p>
          <a:p>
            <a:endParaRPr lang="ru-RU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EC8D6508-FCF1-4C20-AB13-412AD6744C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59685" y="2578409"/>
            <a:ext cx="2577547" cy="1701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48648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3FEBC4-AEF8-4F1C-9BEE-C74284BEAC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заключение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D5ADDC-D21D-4665-BFAD-8D5E3F00EAF7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b="0" i="0" dirty="0">
                <a:solidFill>
                  <a:srgbClr val="000000"/>
                </a:solidFill>
                <a:effectLst/>
              </a:rPr>
              <a:t>Мы гордимся прошлым, настоящим и будущим нашей страны. Флаг России достался нам в наследство от предков. Каким он станет в будущем, зависит только от нас.</a:t>
            </a:r>
          </a:p>
          <a:p>
            <a:r>
              <a:rPr lang="ru-RU" dirty="0">
                <a:solidFill>
                  <a:srgbClr val="000000"/>
                </a:solidFill>
              </a:rPr>
              <a:t>Все </a:t>
            </a:r>
            <a:r>
              <a:rPr lang="ru-RU" b="0" i="0" dirty="0">
                <a:solidFill>
                  <a:srgbClr val="000000"/>
                </a:solidFill>
                <a:effectLst/>
              </a:rPr>
              <a:t>граждане нашей огромной страны, должны знать и понимать значение государственного флага России, потому, что это долг каждого гражданина государства.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64072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Цель работы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ru-RU" dirty="0"/>
              <a:t>1.  изучить появление российского флага</a:t>
            </a:r>
          </a:p>
          <a:p>
            <a:r>
              <a:rPr lang="ru-RU" dirty="0"/>
              <a:t>2. определить значение цветов на российском флаге</a:t>
            </a:r>
          </a:p>
          <a:p>
            <a:r>
              <a:rPr lang="ru-RU" dirty="0"/>
              <a:t>3. изучить видоизменения российского флага</a:t>
            </a:r>
          </a:p>
        </p:txBody>
      </p:sp>
    </p:spTree>
    <p:extLst>
      <p:ext uri="{BB962C8B-B14F-4D97-AF65-F5344CB8AC3E}">
        <p14:creationId xmlns:p14="http://schemas.microsoft.com/office/powerpoint/2010/main" val="25839712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введение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Государственный флаг – символ единства, силы, процветания и благополучия нашей  страны.  В государственных символах (флаг, герб и гимн) отражена многовековая история Отечества, связь настоящего с прошлым.</a:t>
            </a:r>
          </a:p>
          <a:p>
            <a:pPr marL="0" marR="0" indent="0" algn="just" rtl="0" fontAlgn="base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Флаг произошло от нидерландского – «vlag» — это полотнище правильной геометрической (чаще всего, прямоугольной) формы, имеющее какую-либо специальную расцветку. Обычно флаг поднимается на специальной мачте (флагштоке).</a:t>
            </a:r>
          </a:p>
          <a:p>
            <a:pPr marL="0" marR="0" indent="0" algn="just" rtl="0" fontAlgn="base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Знамена применялись у многих древних народов по всему миру – от древних китайцев до персов. Знамя служило в качестве военного значка, облегчающего управление войском. Одним из древнейших военных значков у римлян был орел. В I в. н. э. императором Траяном было введено императорское знамя из ткани, выкрашенной в пурпурный цвет, которое имело форму дракона. Конные подразделения римлян также имели либо дракона, либо вексиллумы. Вексиллумы представляли собой четырехугольный кусок ткани пурпурно-красного цвета, который крепился на древке. </a:t>
            </a:r>
          </a:p>
        </p:txBody>
      </p:sp>
    </p:spTree>
    <p:extLst>
      <p:ext uri="{BB962C8B-B14F-4D97-AF65-F5344CB8AC3E}">
        <p14:creationId xmlns:p14="http://schemas.microsoft.com/office/powerpoint/2010/main" val="18967068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1045" y="2358885"/>
            <a:ext cx="3891171" cy="2754115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Первое упоминание триколора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Первое упоминание государственного флага относится к 1667 году. В селе Дединово под Коломной строился фрегат «орел», первый русский парусник. Голландец Иоганн фон сведен среди материалов, необходимых для строительства вверенного ему корабля, указал ткань (киндяки) для флагов, а выбор цвета оставил за царем Алексеем Михайловичем. «а цветами та те все киндяки как великий государь укажет, только на кораблях бывает, которого государства корабль, того государства и знамя».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На вопрос какое же знамя у русского государства, дать ответ было сложно. В дворцовом приказе объяснили, что знамена бывают только у войсковых частей и воевод, а с корабельным знаменем иметь дела не приходилось. Поэтому спросили совета у голландцев, строивших фрегат.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Их ответ неизвестен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, но для флага прислали ткань таких же цветов, как у Нидерландов: «триста десять аршин киндяков да сто пятьдесят аршин Тафт черчатых (красных), белых и лазоревых».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Как выглядел флаг на «орле», доподлинно не известно. Большинство историков предполагают, что это был прямой крест, как у стрелецких полков. </a:t>
            </a:r>
          </a:p>
        </p:txBody>
      </p:sp>
    </p:spTree>
    <p:extLst>
      <p:ext uri="{BB962C8B-B14F-4D97-AF65-F5344CB8AC3E}">
        <p14:creationId xmlns:p14="http://schemas.microsoft.com/office/powerpoint/2010/main" val="30245432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681289" y="2267172"/>
            <a:ext cx="3891171" cy="264599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Второе рождение флага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Второе рождение российского флага относится уже к следующему царю Петру 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. В 1693 году он отправился в поход в Архангельск. И на его яхте «святой Пётр» был поднят «ФЛАГ ЦАРЯ МОСКОВСКОГО» - БЕЛО-СИНЕ-КРАСНЫЙ ТРИКОЛОР С ЗОЛОТЫМ ОРЛОМ В ЦЕНТРЕ. ЭТОТ ФЛАГ ПЕТР ПОДАРИЛ ПОТОМ АРХИЕПИСКОМУ АРХАНГЕЛЬСКОМУ.</a:t>
            </a:r>
          </a:p>
          <a:p>
            <a:pPr marL="0" indent="0">
              <a:buNone/>
            </a:pP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66327764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24799" y="2468342"/>
            <a:ext cx="3604591" cy="2401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Второй ФЛАГ ЦАРЯ МОСКОВСКОГО 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ВТОРОЙ ФЛАГ ЦАРЯ МОСКОВСКОГО, КАК СВИДЕТЕЛЬСТВУЕТ ИЗДАННАЯ В 1709 ГОДУ «КНИГА О ФЛАГАХ» ГОЛЛАНДЦА Алларда,- это триколор, поверх которого нашит синий Андреевский флаг.</a:t>
            </a:r>
          </a:p>
          <a:p>
            <a:pPr marL="0" indent="0">
              <a:buNone/>
            </a:pP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3739273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61242" y="2547854"/>
            <a:ext cx="3531704" cy="2401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Триколор для флота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1697 году Петр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I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 даровал триколор военным кораблям, а в 1705 году своим указом велел поднять этот флаг на торговых судах. 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Бело-сине-красный флаг к концу его правления считался символом государства, но официального знамени российской империи так и не было.</a:t>
            </a: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buNone/>
            </a:pP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1226086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26804" y="2481594"/>
            <a:ext cx="3600580" cy="2401559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Императорский штандарт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первой половине 19 века государственные цвета упоминались редко. Официально поднимался только императорски</a:t>
            </a: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й штандарт: черный орел на желтом полотнище. </a:t>
            </a:r>
          </a:p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Триколор продолжали нести только суда торгового флота.</a:t>
            </a:r>
          </a:p>
          <a:p>
            <a:pPr marL="0" indent="0">
              <a:buNone/>
            </a:pP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5426766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EFC386C-43B7-4FD5-AE4A-164A89E080AF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7926804" y="2376914"/>
            <a:ext cx="3600580" cy="239888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0BD57C2-AA15-43C6-9BC6-6677FF74CA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Черно-желто-белый флаг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E2B85AF-3AFD-4FC3-BF91-22197103C8A2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45774" y="2063396"/>
            <a:ext cx="7699513" cy="35025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В 1858 году указом императора Александра </a:t>
            </a:r>
            <a:r>
              <a:rPr lang="en-US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II </a:t>
            </a:r>
            <a:r>
              <a:rPr lang="ru-RU" sz="1400" b="0" i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</a:rPr>
              <a:t>были утверждены государственные цвета. За основу был взят герб российской империи – черный орел в золотом поле.</a:t>
            </a:r>
          </a:p>
          <a:p>
            <a:pPr marL="0" indent="0">
              <a:buNone/>
            </a:pPr>
            <a:r>
              <a:rPr lang="ru-RU" sz="1400" dirty="0">
                <a:solidFill>
                  <a:schemeClr val="tx1">
                    <a:lumMod val="85000"/>
                    <a:lumOff val="15000"/>
                  </a:schemeClr>
                </a:solidFill>
              </a:rPr>
              <a:t>Поэтому верхняя полоса флага была черной, средняя-желтой. А нижняя, белая, как говорится в указе,- это древняя кокарда Петра Великого, которая соответствует белому всаднику, святому Георгию, в гербе Москвы.</a:t>
            </a: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  <a:p>
            <a:pPr marL="0" indent="0">
              <a:buNone/>
            </a:pPr>
            <a:endParaRPr lang="ru-RU" sz="1400" b="0" i="0" dirty="0">
              <a:solidFill>
                <a:schemeClr val="tx1">
                  <a:lumMod val="85000"/>
                  <a:lumOff val="15000"/>
                </a:schemeClr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28183818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3250">
        <p15:prstTrans prst="origami"/>
      </p:transition>
    </mc:Choice>
    <mc:Fallback xmlns="">
      <p:transition spd="slow">
        <p:fade/>
      </p:transition>
    </mc:Fallback>
  </mc:AlternateContent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Главное мероприятие">
  <a:themeElements>
    <a:clrScheme name="Main Event">
      <a:dk1>
        <a:sysClr val="windowText" lastClr="000000"/>
      </a:dk1>
      <a:lt1>
        <a:sysClr val="window" lastClr="FFFFFF"/>
      </a:lt1>
      <a:dk2>
        <a:srgbClr val="424242"/>
      </a:dk2>
      <a:lt2>
        <a:srgbClr val="C8C8C8"/>
      </a:lt2>
      <a:accent1>
        <a:srgbClr val="8FA751"/>
      </a:accent1>
      <a:accent2>
        <a:srgbClr val="629D7D"/>
      </a:accent2>
      <a:accent3>
        <a:srgbClr val="5A7AAB"/>
      </a:accent3>
      <a:accent4>
        <a:srgbClr val="AA618F"/>
      </a:accent4>
      <a:accent5>
        <a:srgbClr val="BA5445"/>
      </a:accent5>
      <a:accent6>
        <a:srgbClr val="C8A547"/>
      </a:accent6>
      <a:hlink>
        <a:srgbClr val="91BF1A"/>
      </a:hlink>
      <a:folHlink>
        <a:srgbClr val="ADBE82"/>
      </a:folHlink>
    </a:clrScheme>
    <a:fontScheme name="Main Event">
      <a:maj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Impact" panose="020B080603090205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in Event">
      <a:fillStyleLst>
        <a:solidFill>
          <a:schemeClr val="phClr"/>
        </a:solidFill>
        <a:solidFill>
          <a:schemeClr val="phClr">
            <a:tint val="69000"/>
            <a:satMod val="105000"/>
            <a:lumMod val="110000"/>
          </a:schemeClr>
        </a:solidFill>
        <a:blipFill>
          <a:blip xmlns:r="http://schemas.openxmlformats.org/officeDocument/2006/relationships" r:embed="rId1">
            <a:duotone>
              <a:schemeClr val="phClr">
                <a:shade val="88000"/>
                <a:lumMod val="88000"/>
              </a:schemeClr>
              <a:schemeClr val="phClr"/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>
              <a:shade val="6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25400" dist="127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88000"/>
              </a:schemeClr>
            </a:gs>
          </a:gsLst>
          <a:lin ang="5400000" scaled="0"/>
        </a:gradFill>
        <a:blipFill>
          <a:blip xmlns:r="http://schemas.openxmlformats.org/officeDocument/2006/relationships" r:embed="rId2">
            <a:duotone>
              <a:schemeClr val="phClr">
                <a:shade val="48000"/>
                <a:satMod val="110000"/>
                <a:lumMod val="40000"/>
              </a:schemeClr>
              <a:schemeClr val="phClr">
                <a:tint val="90000"/>
                <a:lumMod val="106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in Event" id="{AC372BB4-D83D-411E-B849-B641926BA760}" vid="{CF823853-53CC-4249-AEDB-2EA9F718B2D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TM04033927[[fn=Главное мероприятие]]</Template>
  <TotalTime>301</TotalTime>
  <Words>1016</Words>
  <Application>Microsoft Office PowerPoint</Application>
  <PresentationFormat>Широкоэкранный</PresentationFormat>
  <Paragraphs>55</Paragraphs>
  <Slides>15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Arial</vt:lpstr>
      <vt:lpstr>Impact</vt:lpstr>
      <vt:lpstr>Главное мероприятие</vt:lpstr>
      <vt:lpstr>История российского флага</vt:lpstr>
      <vt:lpstr>Цель работы</vt:lpstr>
      <vt:lpstr>введение</vt:lpstr>
      <vt:lpstr>Первое упоминание триколора</vt:lpstr>
      <vt:lpstr>Второе рождение флага</vt:lpstr>
      <vt:lpstr>Второй ФЛАГ ЦАРЯ МОСКОВСКОГО </vt:lpstr>
      <vt:lpstr>Триколор для флота</vt:lpstr>
      <vt:lpstr>Императорский штандарт</vt:lpstr>
      <vt:lpstr>Черно-желто-белый флаг</vt:lpstr>
      <vt:lpstr>смена флага</vt:lpstr>
      <vt:lpstr>ИМПЕРАТОРСКИЙ ТРИКОЛОР</vt:lpstr>
      <vt:lpstr>Новый флаг СССР</vt:lpstr>
      <vt:lpstr>флаг России</vt:lpstr>
      <vt:lpstr>Значение цветов на флаге</vt:lpstr>
      <vt:lpstr>заключение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российского флага</dc:title>
  <dc:creator>Администратор</dc:creator>
  <cp:lastModifiedBy>Администратор</cp:lastModifiedBy>
  <cp:revision>27</cp:revision>
  <dcterms:created xsi:type="dcterms:W3CDTF">2021-03-11T06:05:46Z</dcterms:created>
  <dcterms:modified xsi:type="dcterms:W3CDTF">2021-04-01T05:34:03Z</dcterms:modified>
</cp:coreProperties>
</file>