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80" r:id="rId4"/>
    <p:sldId id="258" r:id="rId5"/>
    <p:sldId id="282" r:id="rId6"/>
    <p:sldId id="260" r:id="rId7"/>
    <p:sldId id="261" r:id="rId8"/>
    <p:sldId id="259" r:id="rId9"/>
    <p:sldId id="262" r:id="rId10"/>
    <p:sldId id="263" r:id="rId11"/>
    <p:sldId id="265" r:id="rId12"/>
    <p:sldId id="269" r:id="rId13"/>
    <p:sldId id="272" r:id="rId14"/>
    <p:sldId id="270" r:id="rId15"/>
    <p:sldId id="271" r:id="rId16"/>
    <p:sldId id="267" r:id="rId17"/>
    <p:sldId id="266" r:id="rId18"/>
    <p:sldId id="273" r:id="rId19"/>
    <p:sldId id="274" r:id="rId20"/>
    <p:sldId id="268" r:id="rId21"/>
    <p:sldId id="275" r:id="rId22"/>
    <p:sldId id="276" r:id="rId23"/>
    <p:sldId id="264" r:id="rId24"/>
    <p:sldId id="277" r:id="rId25"/>
    <p:sldId id="278" r:id="rId26"/>
    <p:sldId id="281" r:id="rId27"/>
  </p:sldIdLst>
  <p:sldSz cx="9144000" cy="6858000" type="screen4x3"/>
  <p:notesSz cx="6811963"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291" autoAdjust="0"/>
  </p:normalViewPr>
  <p:slideViewPr>
    <p:cSldViewPr>
      <p:cViewPr varScale="1">
        <p:scale>
          <a:sx n="68" d="100"/>
          <a:sy n="68" d="100"/>
        </p:scale>
        <p:origin x="714" y="72"/>
      </p:cViewPr>
      <p:guideLst>
        <p:guide orient="horz" pos="2160"/>
        <p:guide pos="2880"/>
      </p:guideLst>
    </p:cSldViewPr>
  </p:slideViewPr>
  <p:outlineViewPr>
    <p:cViewPr>
      <p:scale>
        <a:sx n="33" d="100"/>
        <a:sy n="33" d="100"/>
      </p:scale>
      <p:origin x="0" y="-227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1536E5E-7289-4E23-86BD-3C272E0DD33A}" type="datetimeFigureOut">
              <a:rPr lang="ru-RU" smtClean="0"/>
              <a:t>01.04.2021</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7A97BFE-5882-4F0E-8F82-B7901733C15C}"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41536E5E-7289-4E23-86BD-3C272E0DD33A}"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A97BFE-5882-4F0E-8F82-B7901733C15C}"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41536E5E-7289-4E23-86BD-3C272E0DD33A}"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A97BFE-5882-4F0E-8F82-B7901733C15C}"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41536E5E-7289-4E23-86BD-3C272E0DD33A}"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A97BFE-5882-4F0E-8F82-B7901733C15C}" type="slidenum">
              <a:rPr lang="ru-RU" smtClean="0"/>
              <a:t>‹#›</a:t>
            </a:fld>
            <a:endParaRPr lang="ru-RU"/>
          </a:p>
        </p:txBody>
      </p:sp>
      <p:sp>
        <p:nvSpPr>
          <p:cNvPr id="11" name="Title 10"/>
          <p:cNvSpPr>
            <a:spLocks noGrp="1"/>
          </p:cNvSpPr>
          <p:nvPr>
            <p:ph type="title"/>
          </p:nvPr>
        </p:nvSpPr>
        <p:spPr/>
        <p:txBody>
          <a:bodyPr/>
          <a:lstStyle/>
          <a:p>
            <a:r>
              <a:rPr lang="ru-RU"/>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1536E5E-7289-4E23-86BD-3C272E0DD33A}" type="datetimeFigureOut">
              <a:rPr lang="ru-RU" smtClean="0"/>
              <a:t>01.04.2021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7A97BFE-5882-4F0E-8F82-B7901733C15C}"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1536E5E-7289-4E23-86BD-3C272E0DD33A}" type="datetimeFigureOut">
              <a:rPr lang="ru-RU" smtClean="0"/>
              <a:t>01.04.2021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A97BFE-5882-4F0E-8F82-B7901733C15C}"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1536E5E-7289-4E23-86BD-3C272E0DD33A}" type="datetimeFigureOut">
              <a:rPr lang="ru-RU" smtClean="0"/>
              <a:t>01.04.2021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7A97BFE-5882-4F0E-8F82-B7901733C15C}"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1536E5E-7289-4E23-86BD-3C272E0DD33A}" type="datetimeFigureOut">
              <a:rPr lang="ru-RU" smtClean="0"/>
              <a:t>01.04.2021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7A97BFE-5882-4F0E-8F82-B7901733C15C}"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36E5E-7289-4E23-86BD-3C272E0DD33A}" type="datetimeFigureOut">
              <a:rPr lang="ru-RU" smtClean="0"/>
              <a:t>01.04.2021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7A97BFE-5882-4F0E-8F82-B7901733C15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1536E5E-7289-4E23-86BD-3C272E0DD33A}" type="datetimeFigureOut">
              <a:rPr lang="ru-RU" smtClean="0"/>
              <a:t>01.04.2021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A97BFE-5882-4F0E-8F82-B7901733C15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1536E5E-7289-4E23-86BD-3C272E0DD33A}" type="datetimeFigureOut">
              <a:rPr lang="ru-RU" smtClean="0"/>
              <a:t>01.04.2021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7A97BFE-5882-4F0E-8F82-B7901733C15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1536E5E-7289-4E23-86BD-3C272E0DD33A}" type="datetimeFigureOut">
              <a:rPr lang="ru-RU" smtClean="0"/>
              <a:t>01.04.2021</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7A97BFE-5882-4F0E-8F82-B7901733C15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ru.wikipedi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ШУМЕРСКАЯ ЦИВИЛИЗАЦИЯ</a:t>
            </a:r>
          </a:p>
        </p:txBody>
      </p:sp>
      <p:sp>
        <p:nvSpPr>
          <p:cNvPr id="3" name="Подзаголовок 2"/>
          <p:cNvSpPr>
            <a:spLocks noGrp="1"/>
          </p:cNvSpPr>
          <p:nvPr>
            <p:ph type="subTitle" idx="1"/>
          </p:nvPr>
        </p:nvSpPr>
        <p:spPr/>
        <p:txBody>
          <a:bodyPr>
            <a:normAutofit fontScale="62500" lnSpcReduction="20000"/>
          </a:bodyPr>
          <a:lstStyle/>
          <a:p>
            <a:pPr>
              <a:lnSpc>
                <a:spcPct val="100000"/>
              </a:lnSpc>
              <a:spcBef>
                <a:spcPts val="400"/>
              </a:spcBef>
              <a:spcAft>
                <a:spcPts val="400"/>
              </a:spcAft>
            </a:pPr>
            <a:r>
              <a:rPr lang="ru-RU" sz="2400" dirty="0">
                <a:solidFill>
                  <a:schemeClr val="tx1">
                    <a:lumMod val="85000"/>
                    <a:lumOff val="15000"/>
                  </a:schemeClr>
                </a:solidFill>
              </a:rPr>
              <a:t>Исследовательская работа:</a:t>
            </a:r>
          </a:p>
          <a:p>
            <a:pPr>
              <a:lnSpc>
                <a:spcPct val="100000"/>
              </a:lnSpc>
              <a:spcBef>
                <a:spcPts val="400"/>
              </a:spcBef>
              <a:spcAft>
                <a:spcPts val="400"/>
              </a:spcAft>
            </a:pPr>
            <a:r>
              <a:rPr lang="ru-RU" sz="2400" b="1" dirty="0">
                <a:solidFill>
                  <a:schemeClr val="tx1">
                    <a:lumMod val="85000"/>
                    <a:lumOff val="15000"/>
                  </a:schemeClr>
                </a:solidFill>
              </a:rPr>
              <a:t>Репин Дмитрий Алексеевич</a:t>
            </a:r>
            <a:r>
              <a:rPr lang="ru-RU" sz="2400" dirty="0">
                <a:solidFill>
                  <a:schemeClr val="tx1">
                    <a:lumMod val="85000"/>
                    <a:lumOff val="15000"/>
                  </a:schemeClr>
                </a:solidFill>
              </a:rPr>
              <a:t>, </a:t>
            </a:r>
          </a:p>
          <a:p>
            <a:pPr>
              <a:lnSpc>
                <a:spcPct val="100000"/>
              </a:lnSpc>
              <a:spcBef>
                <a:spcPts val="400"/>
              </a:spcBef>
              <a:spcAft>
                <a:spcPts val="400"/>
              </a:spcAft>
            </a:pPr>
            <a:r>
              <a:rPr lang="ru-RU" sz="2400" dirty="0">
                <a:solidFill>
                  <a:schemeClr val="tx1">
                    <a:lumMod val="85000"/>
                    <a:lumOff val="15000"/>
                  </a:schemeClr>
                </a:solidFill>
              </a:rPr>
              <a:t>ученик 2 класса СШ №56 г. Иваново</a:t>
            </a:r>
          </a:p>
          <a:p>
            <a:pPr>
              <a:lnSpc>
                <a:spcPct val="100000"/>
              </a:lnSpc>
              <a:spcBef>
                <a:spcPts val="400"/>
              </a:spcBef>
              <a:spcAft>
                <a:spcPts val="400"/>
              </a:spcAft>
            </a:pPr>
            <a:r>
              <a:rPr lang="ru-RU" sz="2400" dirty="0">
                <a:solidFill>
                  <a:schemeClr val="tx1">
                    <a:lumMod val="85000"/>
                    <a:lumOff val="15000"/>
                  </a:schemeClr>
                </a:solidFill>
              </a:rPr>
              <a:t>Руководитель работы: </a:t>
            </a:r>
          </a:p>
          <a:p>
            <a:pPr>
              <a:lnSpc>
                <a:spcPct val="100000"/>
              </a:lnSpc>
              <a:spcBef>
                <a:spcPts val="400"/>
              </a:spcBef>
              <a:spcAft>
                <a:spcPts val="400"/>
              </a:spcAft>
            </a:pPr>
            <a:r>
              <a:rPr lang="ru-RU" sz="2400" b="1" dirty="0">
                <a:solidFill>
                  <a:schemeClr val="tx1">
                    <a:lumMod val="85000"/>
                    <a:lumOff val="15000"/>
                  </a:schemeClr>
                </a:solidFill>
              </a:rPr>
              <a:t>Логинова Мария Александровна</a:t>
            </a:r>
            <a:r>
              <a:rPr lang="ru-RU" sz="2400" dirty="0">
                <a:solidFill>
                  <a:schemeClr val="tx1">
                    <a:lumMod val="85000"/>
                    <a:lumOff val="15000"/>
                  </a:schemeClr>
                </a:solidFill>
              </a:rPr>
              <a:t>,</a:t>
            </a:r>
          </a:p>
          <a:p>
            <a:pPr>
              <a:lnSpc>
                <a:spcPct val="100000"/>
              </a:lnSpc>
              <a:spcBef>
                <a:spcPts val="400"/>
              </a:spcBef>
              <a:spcAft>
                <a:spcPts val="400"/>
              </a:spcAft>
            </a:pPr>
            <a:r>
              <a:rPr lang="ru-RU" sz="2400" dirty="0">
                <a:solidFill>
                  <a:schemeClr val="tx1">
                    <a:lumMod val="85000"/>
                    <a:lumOff val="15000"/>
                  </a:schemeClr>
                </a:solidFill>
              </a:rPr>
              <a:t>учитель истории  СШ №42 г. Иваново</a:t>
            </a:r>
          </a:p>
        </p:txBody>
      </p:sp>
    </p:spTree>
    <p:extLst>
      <p:ext uri="{BB962C8B-B14F-4D97-AF65-F5344CB8AC3E}">
        <p14:creationId xmlns:p14="http://schemas.microsoft.com/office/powerpoint/2010/main" val="3272966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167492"/>
            <a:ext cx="3240360" cy="4285845"/>
          </a:xfrm>
        </p:spPr>
        <p:txBody>
          <a:bodyPr>
            <a:normAutofit fontScale="85000" lnSpcReduction="10000"/>
          </a:bodyPr>
          <a:lstStyle/>
          <a:p>
            <a:r>
              <a:rPr lang="ru-RU" dirty="0"/>
              <a:t>Язык шумеров не похож ни на какой другой. По сохранившимся изображениям мы знаем, что у шумеров были овальные лица с большими глазами. </a:t>
            </a:r>
          </a:p>
          <a:p>
            <a:r>
              <a:rPr lang="ru-RU" dirty="0"/>
              <a:t>И мужчины, и женщины носили юбки из ткани, шерстяной пряжи или листьев. Мужчины брили головы, а у женщин были красивые головные уборы или накидки.</a:t>
            </a:r>
          </a:p>
          <a:p>
            <a:endParaRPr lang="ru-RU" dirty="0"/>
          </a:p>
        </p:txBody>
      </p:sp>
      <p:sp>
        <p:nvSpPr>
          <p:cNvPr id="3" name="Заголовок 2"/>
          <p:cNvSpPr>
            <a:spLocks noGrp="1"/>
          </p:cNvSpPr>
          <p:nvPr>
            <p:ph type="title"/>
          </p:nvPr>
        </p:nvSpPr>
        <p:spPr>
          <a:xfrm>
            <a:off x="683568" y="476672"/>
            <a:ext cx="7756263" cy="1054250"/>
          </a:xfrm>
        </p:spPr>
        <p:txBody>
          <a:bodyPr/>
          <a:lstStyle/>
          <a:p>
            <a:r>
              <a:rPr lang="ru-RU" dirty="0"/>
              <a:t>Междуречье: </a:t>
            </a:r>
            <a:br>
              <a:rPr lang="ru-RU" dirty="0"/>
            </a:br>
            <a:r>
              <a:rPr lang="ru-RU" dirty="0"/>
              <a:t>рождение цивилизации</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79912" y="2276872"/>
            <a:ext cx="5040560" cy="399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042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284762"/>
            <a:ext cx="3384376" cy="4168574"/>
          </a:xfrm>
        </p:spPr>
        <p:txBody>
          <a:bodyPr>
            <a:normAutofit fontScale="85000" lnSpcReduction="10000"/>
          </a:bodyPr>
          <a:lstStyle/>
          <a:p>
            <a:pPr fontAlgn="t"/>
            <a:r>
              <a:rPr lang="ru-RU" dirty="0"/>
              <a:t>Цивилизации шумеров приписывают множество изобретений, в том числе изобретение колеса и гончарного круга, письменности и сельскохозяйствен-ных орудий, оросительной системы.</a:t>
            </a:r>
          </a:p>
          <a:p>
            <a:pPr fontAlgn="t"/>
            <a:r>
              <a:rPr lang="ru-RU" dirty="0"/>
              <a:t>Они занимались земледелием, скотоводством, рыболовством и ремеслом.</a:t>
            </a:r>
          </a:p>
        </p:txBody>
      </p:sp>
      <p:sp>
        <p:nvSpPr>
          <p:cNvPr id="3" name="Заголовок 2"/>
          <p:cNvSpPr>
            <a:spLocks noGrp="1"/>
          </p:cNvSpPr>
          <p:nvPr>
            <p:ph type="title"/>
          </p:nvPr>
        </p:nvSpPr>
        <p:spPr>
          <a:xfrm>
            <a:off x="683568" y="476672"/>
            <a:ext cx="7756263" cy="1054250"/>
          </a:xfrm>
        </p:spPr>
        <p:txBody>
          <a:bodyPr/>
          <a:lstStyle/>
          <a:p>
            <a:r>
              <a:rPr lang="ru-RU" dirty="0"/>
              <a:t>Как жили шумеры?</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79912" y="2276872"/>
            <a:ext cx="4896544" cy="405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777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167492"/>
            <a:ext cx="4248472" cy="4285845"/>
          </a:xfrm>
        </p:spPr>
        <p:txBody>
          <a:bodyPr>
            <a:normAutofit lnSpcReduction="10000"/>
          </a:bodyPr>
          <a:lstStyle/>
          <a:p>
            <a:r>
              <a:rPr lang="ru-RU" dirty="0"/>
              <a:t>Важность роли правителя </a:t>
            </a:r>
            <a:r>
              <a:rPr lang="ru-RU" dirty="0" err="1"/>
              <a:t>месопотамцы</a:t>
            </a:r>
            <a:r>
              <a:rPr lang="ru-RU" dirty="0"/>
              <a:t> видели не только (да и не столько) в выполнении им военных и административных функций, сколько в том, что он считался фокусом всей системы отношений между жителями нома и богами, от расположения которых полностью зависело процветание людей. </a:t>
            </a:r>
          </a:p>
        </p:txBody>
      </p:sp>
      <p:sp>
        <p:nvSpPr>
          <p:cNvPr id="3" name="Заголовок 2"/>
          <p:cNvSpPr>
            <a:spLocks noGrp="1"/>
          </p:cNvSpPr>
          <p:nvPr>
            <p:ph type="title"/>
          </p:nvPr>
        </p:nvSpPr>
        <p:spPr>
          <a:xfrm>
            <a:off x="467544" y="476672"/>
            <a:ext cx="8352928" cy="1054250"/>
          </a:xfrm>
        </p:spPr>
        <p:txBody>
          <a:bodyPr/>
          <a:lstStyle/>
          <a:p>
            <a:r>
              <a:rPr lang="ru-RU" dirty="0"/>
              <a:t>Власть в Древнем Шумере</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06175" y="2276872"/>
            <a:ext cx="331236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929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167492"/>
            <a:ext cx="3240360" cy="4285845"/>
          </a:xfrm>
        </p:spPr>
        <p:txBody>
          <a:bodyPr>
            <a:normAutofit fontScale="92500"/>
          </a:bodyPr>
          <a:lstStyle/>
          <a:p>
            <a:r>
              <a:rPr lang="ru-RU" dirty="0"/>
              <a:t>Правитель отвечал перед богами за люд своего государства; его первейшим делом было обеспечивать ему и, конечно, себе самому милость богов и отводить их гнев (в том числе изнурительными искупительными обрядами). </a:t>
            </a:r>
          </a:p>
        </p:txBody>
      </p:sp>
      <p:sp>
        <p:nvSpPr>
          <p:cNvPr id="3" name="Заголовок 2"/>
          <p:cNvSpPr>
            <a:spLocks noGrp="1"/>
          </p:cNvSpPr>
          <p:nvPr>
            <p:ph type="title"/>
          </p:nvPr>
        </p:nvSpPr>
        <p:spPr>
          <a:xfrm>
            <a:off x="467544" y="476672"/>
            <a:ext cx="8352928" cy="1054250"/>
          </a:xfrm>
        </p:spPr>
        <p:txBody>
          <a:bodyPr/>
          <a:lstStyle/>
          <a:p>
            <a:r>
              <a:rPr lang="ru-RU" dirty="0"/>
              <a:t>Власть в Древнем Шумере</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1920" y="2276872"/>
            <a:ext cx="482453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369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167492"/>
            <a:ext cx="4320480" cy="4285845"/>
          </a:xfrm>
        </p:spPr>
        <p:txBody>
          <a:bodyPr>
            <a:normAutofit fontScale="92500"/>
          </a:bodyPr>
          <a:lstStyle/>
          <a:p>
            <a:r>
              <a:rPr lang="ru-RU" dirty="0"/>
              <a:t>Именно царь мог и должен был разузнавать волю богов и организовывать ее исполнение; для общества это было исключительно важно, поскольку, по его представлениям, окажись воля богов не исполнена людьми, ответный гнев богов обрушился бы на все общество — а без царя эту волю нельзя было толком и узнать. </a:t>
            </a:r>
          </a:p>
        </p:txBody>
      </p:sp>
      <p:sp>
        <p:nvSpPr>
          <p:cNvPr id="3" name="Заголовок 2"/>
          <p:cNvSpPr>
            <a:spLocks noGrp="1"/>
          </p:cNvSpPr>
          <p:nvPr>
            <p:ph type="title"/>
          </p:nvPr>
        </p:nvSpPr>
        <p:spPr>
          <a:xfrm>
            <a:off x="467544" y="476672"/>
            <a:ext cx="8352928" cy="1054250"/>
          </a:xfrm>
        </p:spPr>
        <p:txBody>
          <a:bodyPr/>
          <a:lstStyle/>
          <a:p>
            <a:r>
              <a:rPr lang="ru-RU" dirty="0"/>
              <a:t>Власть в Древнем Шумере</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6056" y="2213505"/>
            <a:ext cx="3384376" cy="409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864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167492"/>
            <a:ext cx="3240360" cy="4285845"/>
          </a:xfrm>
        </p:spPr>
        <p:txBody>
          <a:bodyPr>
            <a:normAutofit fontScale="85000" lnSpcReduction="10000"/>
          </a:bodyPr>
          <a:lstStyle/>
          <a:p>
            <a:r>
              <a:rPr lang="ru-RU" dirty="0"/>
              <a:t>О великой важности царской власти месопотамский текст говорит так: «Боги еще не установили царя для народа, и тот словно шатался с затуманенным взором… Тогда царственность спустилась с неба». По-видимому, шумеры считали некоторые свои династии происходящими от богов.</a:t>
            </a:r>
          </a:p>
        </p:txBody>
      </p:sp>
      <p:sp>
        <p:nvSpPr>
          <p:cNvPr id="3" name="Заголовок 2"/>
          <p:cNvSpPr>
            <a:spLocks noGrp="1"/>
          </p:cNvSpPr>
          <p:nvPr>
            <p:ph type="title"/>
          </p:nvPr>
        </p:nvSpPr>
        <p:spPr>
          <a:xfrm>
            <a:off x="467544" y="476672"/>
            <a:ext cx="8352928" cy="1054250"/>
          </a:xfrm>
        </p:spPr>
        <p:txBody>
          <a:bodyPr/>
          <a:lstStyle/>
          <a:p>
            <a:r>
              <a:rPr lang="ru-RU" dirty="0"/>
              <a:t>Власть в Древнем Шумере</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9912" y="2382136"/>
            <a:ext cx="4896544" cy="378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554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2348880"/>
            <a:ext cx="2952327" cy="3960440"/>
          </a:xfrm>
        </p:spPr>
        <p:txBody>
          <a:bodyPr>
            <a:normAutofit/>
          </a:bodyPr>
          <a:lstStyle/>
          <a:p>
            <a:r>
              <a:rPr lang="ru-RU" dirty="0"/>
              <a:t>В Междуречье мало деревьев и камня, поэтому первым строительным материалом были сырцовые кирпичи из смеси глины, песка и соломы.</a:t>
            </a:r>
          </a:p>
        </p:txBody>
      </p:sp>
      <p:sp>
        <p:nvSpPr>
          <p:cNvPr id="3" name="Заголовок 2"/>
          <p:cNvSpPr>
            <a:spLocks noGrp="1"/>
          </p:cNvSpPr>
          <p:nvPr>
            <p:ph type="title"/>
          </p:nvPr>
        </p:nvSpPr>
        <p:spPr/>
        <p:txBody>
          <a:bodyPr/>
          <a:lstStyle/>
          <a:p>
            <a:r>
              <a:rPr lang="ru-RU" dirty="0"/>
              <a:t>Архитектура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2348879"/>
            <a:ext cx="4896544" cy="4032449"/>
          </a:xfrm>
          <a:prstGeom prst="rect">
            <a:avLst/>
          </a:prstGeom>
        </p:spPr>
      </p:pic>
    </p:spTree>
    <p:extLst>
      <p:ext uri="{BB962C8B-B14F-4D97-AF65-F5344CB8AC3E}">
        <p14:creationId xmlns:p14="http://schemas.microsoft.com/office/powerpoint/2010/main" val="192238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248347"/>
            <a:ext cx="3308219" cy="3877815"/>
          </a:xfrm>
        </p:spPr>
        <p:txBody>
          <a:bodyPr>
            <a:normAutofit fontScale="77500" lnSpcReduction="20000"/>
          </a:bodyPr>
          <a:lstStyle/>
          <a:p>
            <a:r>
              <a:rPr lang="ru-RU" dirty="0"/>
              <a:t>Основу архитектуры Междуречья составляют светские (дворцы) и религиозные (</a:t>
            </a:r>
            <a:r>
              <a:rPr lang="ru-RU" dirty="0" err="1"/>
              <a:t>зиккураты</a:t>
            </a:r>
            <a:r>
              <a:rPr lang="ru-RU" dirty="0"/>
              <a:t>) монументальные постройки и здания. Первые из дошедших до нас храмов Междуречья относятся к IV—III тысячелетиям до н. э. Эти мощные культовые башни, называемые </a:t>
            </a:r>
            <a:r>
              <a:rPr lang="ru-RU" dirty="0" err="1"/>
              <a:t>зиккуратами</a:t>
            </a:r>
            <a:r>
              <a:rPr lang="ru-RU" dirty="0"/>
              <a:t> , были квадратными и напоминали ступенчатую пирамиду.</a:t>
            </a:r>
          </a:p>
        </p:txBody>
      </p:sp>
      <p:sp>
        <p:nvSpPr>
          <p:cNvPr id="3" name="Заголовок 2"/>
          <p:cNvSpPr>
            <a:spLocks noGrp="1"/>
          </p:cNvSpPr>
          <p:nvPr>
            <p:ph type="title"/>
          </p:nvPr>
        </p:nvSpPr>
        <p:spPr>
          <a:xfrm>
            <a:off x="688490" y="556088"/>
            <a:ext cx="7756263" cy="1054250"/>
          </a:xfrm>
        </p:spPr>
        <p:txBody>
          <a:bodyPr/>
          <a:lstStyle/>
          <a:p>
            <a:r>
              <a:rPr lang="ru-RU" dirty="0"/>
              <a:t>Архитектура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5763" y="2367314"/>
            <a:ext cx="4977846" cy="3293934"/>
          </a:xfrm>
          <a:prstGeom prst="rect">
            <a:avLst/>
          </a:prstGeom>
        </p:spPr>
      </p:pic>
      <p:sp>
        <p:nvSpPr>
          <p:cNvPr id="7" name="Прямоугольник 6"/>
          <p:cNvSpPr/>
          <p:nvPr/>
        </p:nvSpPr>
        <p:spPr>
          <a:xfrm>
            <a:off x="822438" y="5733256"/>
            <a:ext cx="8214058" cy="615553"/>
          </a:xfrm>
          <a:prstGeom prst="rect">
            <a:avLst/>
          </a:prstGeom>
        </p:spPr>
        <p:txBody>
          <a:bodyPr wrap="square">
            <a:spAutoFit/>
          </a:bodyPr>
          <a:lstStyle/>
          <a:p>
            <a:r>
              <a:rPr lang="ru-RU" sz="1700" dirty="0">
                <a:solidFill>
                  <a:schemeClr val="tx1">
                    <a:lumMod val="85000"/>
                    <a:lumOff val="15000"/>
                  </a:schemeClr>
                </a:solidFill>
              </a:rPr>
              <a:t>Ступени соединялись лестницами, по краю стены шёл ведущий к храму пандус. Стены окрашивались в чёрный (асфальт), белый (известь) и красный (кирпич) цвета.</a:t>
            </a:r>
          </a:p>
        </p:txBody>
      </p:sp>
    </p:spTree>
    <p:extLst>
      <p:ext uri="{BB962C8B-B14F-4D97-AF65-F5344CB8AC3E}">
        <p14:creationId xmlns:p14="http://schemas.microsoft.com/office/powerpoint/2010/main" val="4008588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5" y="2248347"/>
            <a:ext cx="3212454" cy="4349005"/>
          </a:xfrm>
        </p:spPr>
        <p:txBody>
          <a:bodyPr>
            <a:normAutofit fontScale="77500" lnSpcReduction="20000"/>
          </a:bodyPr>
          <a:lstStyle/>
          <a:p>
            <a:r>
              <a:rPr lang="ru-RU" dirty="0"/>
              <a:t>Конструктивной особенностью монументального зодчества было идущее от 4 тысячелетия до н. э. применение искусственно возведённых платформ, что объясняется, возможно, необходимостью изолировать здание от сырости почвы, увлажняемой разливами, и вместе с тем, вероятно, желанием сделать здание видимым со всех сторон. </a:t>
            </a:r>
          </a:p>
        </p:txBody>
      </p:sp>
      <p:sp>
        <p:nvSpPr>
          <p:cNvPr id="3" name="Заголовок 2"/>
          <p:cNvSpPr>
            <a:spLocks noGrp="1"/>
          </p:cNvSpPr>
          <p:nvPr>
            <p:ph type="title"/>
          </p:nvPr>
        </p:nvSpPr>
        <p:spPr/>
        <p:txBody>
          <a:bodyPr/>
          <a:lstStyle/>
          <a:p>
            <a:r>
              <a:rPr lang="ru-RU" dirty="0"/>
              <a:t>Архитектура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999" y="2348880"/>
            <a:ext cx="4943990" cy="3888432"/>
          </a:xfrm>
          <a:prstGeom prst="rect">
            <a:avLst/>
          </a:prstGeom>
        </p:spPr>
      </p:pic>
    </p:spTree>
    <p:extLst>
      <p:ext uri="{BB962C8B-B14F-4D97-AF65-F5344CB8AC3E}">
        <p14:creationId xmlns:p14="http://schemas.microsoft.com/office/powerpoint/2010/main" val="2838289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248347"/>
            <a:ext cx="3308219" cy="3877815"/>
          </a:xfrm>
        </p:spPr>
        <p:txBody>
          <a:bodyPr>
            <a:normAutofit fontScale="77500" lnSpcReduction="20000"/>
          </a:bodyPr>
          <a:lstStyle/>
          <a:p>
            <a:r>
              <a:rPr lang="ru-RU" dirty="0"/>
              <a:t>Другой характерной чертой, основанной на столь же древней традиции, была ломаная линия стены, образуемая выступами. </a:t>
            </a:r>
          </a:p>
          <a:p>
            <a:r>
              <a:rPr lang="ru-RU" dirty="0"/>
              <a:t>Окна, когда они делались, помещались в верхней части стены и имели вид узких щелей. Здания освещались также через дверной проём и отверстие в крыше. Покрытия в основном были плоские, но известен был и свод.</a:t>
            </a:r>
          </a:p>
        </p:txBody>
      </p:sp>
      <p:sp>
        <p:nvSpPr>
          <p:cNvPr id="3" name="Заголовок 2"/>
          <p:cNvSpPr>
            <a:spLocks noGrp="1"/>
          </p:cNvSpPr>
          <p:nvPr>
            <p:ph type="title"/>
          </p:nvPr>
        </p:nvSpPr>
        <p:spPr/>
        <p:txBody>
          <a:bodyPr/>
          <a:lstStyle/>
          <a:p>
            <a:r>
              <a:rPr lang="ru-RU" dirty="0"/>
              <a:t>Архитектура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2420888"/>
            <a:ext cx="4616772" cy="3509958"/>
          </a:xfrm>
          <a:prstGeom prst="rect">
            <a:avLst/>
          </a:prstGeom>
        </p:spPr>
      </p:pic>
    </p:spTree>
    <p:extLst>
      <p:ext uri="{BB962C8B-B14F-4D97-AF65-F5344CB8AC3E}">
        <p14:creationId xmlns:p14="http://schemas.microsoft.com/office/powerpoint/2010/main" val="1321219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248347"/>
            <a:ext cx="7745505" cy="4349005"/>
          </a:xfrm>
        </p:spPr>
        <p:txBody>
          <a:bodyPr>
            <a:normAutofit fontScale="85000" lnSpcReduction="20000"/>
          </a:bodyPr>
          <a:lstStyle/>
          <a:p>
            <a:r>
              <a:rPr lang="ru-RU" dirty="0"/>
              <a:t>Цели и задачи.</a:t>
            </a:r>
          </a:p>
          <a:p>
            <a:r>
              <a:rPr lang="ru-RU" dirty="0"/>
              <a:t>Введение.</a:t>
            </a:r>
          </a:p>
          <a:p>
            <a:r>
              <a:rPr lang="ru-RU" dirty="0"/>
              <a:t>Кто такие шумеры и почему их так называют?</a:t>
            </a:r>
          </a:p>
          <a:p>
            <a:r>
              <a:rPr lang="ru-RU" dirty="0"/>
              <a:t>Кто открыл шумеров?</a:t>
            </a:r>
          </a:p>
          <a:p>
            <a:r>
              <a:rPr lang="ru-RU" dirty="0"/>
              <a:t>Междуречье: рождение цивилизации.</a:t>
            </a:r>
          </a:p>
          <a:p>
            <a:r>
              <a:rPr lang="ru-RU" dirty="0"/>
              <a:t>Как жили шумеры?</a:t>
            </a:r>
          </a:p>
          <a:p>
            <a:r>
              <a:rPr lang="ru-RU" dirty="0"/>
              <a:t>Власть в Древнем Шумере.</a:t>
            </a:r>
          </a:p>
          <a:p>
            <a:r>
              <a:rPr lang="ru-RU" dirty="0"/>
              <a:t>Архитектура Шумера.</a:t>
            </a:r>
          </a:p>
          <a:p>
            <a:r>
              <a:rPr lang="ru-RU" dirty="0"/>
              <a:t>Письменность Шумера.</a:t>
            </a:r>
          </a:p>
          <a:p>
            <a:r>
              <a:rPr lang="ru-RU" dirty="0"/>
              <a:t>Религия шумеров.</a:t>
            </a:r>
          </a:p>
          <a:p>
            <a:r>
              <a:rPr lang="ru-RU" dirty="0"/>
              <a:t>Знаки Зодиака шумеров.</a:t>
            </a:r>
          </a:p>
          <a:p>
            <a:r>
              <a:rPr lang="ru-RU" dirty="0"/>
              <a:t>Гибель цивилизации.</a:t>
            </a:r>
          </a:p>
          <a:p>
            <a:r>
              <a:rPr lang="ru-RU" dirty="0"/>
              <a:t>Заключение.</a:t>
            </a:r>
          </a:p>
          <a:p>
            <a:r>
              <a:rPr lang="ru-RU" dirty="0"/>
              <a:t>Список литературы.</a:t>
            </a:r>
          </a:p>
          <a:p>
            <a:pPr>
              <a:buBlip>
                <a:blip r:embed="rId2"/>
              </a:buBlip>
            </a:pPr>
            <a:endParaRPr lang="ru-RU" dirty="0"/>
          </a:p>
          <a:p>
            <a:pPr marL="0" indent="0">
              <a:buNone/>
            </a:pPr>
            <a:endParaRPr lang="ru-RU" dirty="0"/>
          </a:p>
          <a:p>
            <a:pPr marL="0" indent="0">
              <a:buNone/>
            </a:pPr>
            <a:endParaRPr lang="ru-RU" dirty="0"/>
          </a:p>
          <a:p>
            <a:endParaRPr lang="ru-RU" dirty="0"/>
          </a:p>
        </p:txBody>
      </p:sp>
      <p:sp>
        <p:nvSpPr>
          <p:cNvPr id="3" name="Заголовок 2"/>
          <p:cNvSpPr>
            <a:spLocks noGrp="1"/>
          </p:cNvSpPr>
          <p:nvPr>
            <p:ph type="title"/>
          </p:nvPr>
        </p:nvSpPr>
        <p:spPr/>
        <p:txBody>
          <a:bodyPr/>
          <a:lstStyle/>
          <a:p>
            <a:r>
              <a:rPr lang="ru-RU" dirty="0"/>
              <a:t>Содержание</a:t>
            </a:r>
          </a:p>
        </p:txBody>
      </p:sp>
    </p:spTree>
    <p:extLst>
      <p:ext uri="{BB962C8B-B14F-4D97-AF65-F5344CB8AC3E}">
        <p14:creationId xmlns:p14="http://schemas.microsoft.com/office/powerpoint/2010/main" val="2833224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248347"/>
            <a:ext cx="3584721" cy="4132981"/>
          </a:xfrm>
        </p:spPr>
        <p:txBody>
          <a:bodyPr>
            <a:normAutofit fontScale="85000" lnSpcReduction="20000"/>
          </a:bodyPr>
          <a:lstStyle/>
          <a:p>
            <a:r>
              <a:rPr lang="ru-RU" dirty="0"/>
              <a:t>Обнаруженные раскопками на юге Шумера жилые здания имели внутренний открытый двор, вокруг которого группировались крытые помещения. Эта планировка, соответствовавшая климатическим условиям страны, легла в основу и дворцовых построек.</a:t>
            </a:r>
          </a:p>
          <a:p>
            <a:r>
              <a:rPr lang="ru-RU" dirty="0"/>
              <a:t>В северной части Шумера обнаружены дома, которые вместо открытого двора имели центральную комнату с перекрытием.</a:t>
            </a:r>
          </a:p>
        </p:txBody>
      </p:sp>
      <p:sp>
        <p:nvSpPr>
          <p:cNvPr id="3" name="Заголовок 2"/>
          <p:cNvSpPr>
            <a:spLocks noGrp="1"/>
          </p:cNvSpPr>
          <p:nvPr>
            <p:ph type="title"/>
          </p:nvPr>
        </p:nvSpPr>
        <p:spPr/>
        <p:txBody>
          <a:bodyPr/>
          <a:lstStyle/>
          <a:p>
            <a:r>
              <a:rPr lang="ru-RU" dirty="0"/>
              <a:t>Архитектура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2348880"/>
            <a:ext cx="4495582" cy="3888432"/>
          </a:xfrm>
          <a:prstGeom prst="rect">
            <a:avLst/>
          </a:prstGeom>
        </p:spPr>
      </p:pic>
    </p:spTree>
    <p:extLst>
      <p:ext uri="{BB962C8B-B14F-4D97-AF65-F5344CB8AC3E}">
        <p14:creationId xmlns:p14="http://schemas.microsoft.com/office/powerpoint/2010/main" val="4117200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320355"/>
            <a:ext cx="4808856" cy="4276997"/>
          </a:xfrm>
        </p:spPr>
        <p:txBody>
          <a:bodyPr>
            <a:normAutofit fontScale="77500" lnSpcReduction="20000"/>
          </a:bodyPr>
          <a:lstStyle/>
          <a:p>
            <a:r>
              <a:rPr lang="ru-RU" dirty="0"/>
              <a:t>Письменность зародилась в процессе учета имущества – зерна, скота. Сначала для этого использовали глиняные фишки, потом фишки превратились в плоские таблички, на которых делалась запись о количестве предметов.</a:t>
            </a:r>
          </a:p>
          <a:p>
            <a:r>
              <a:rPr lang="ru-RU" dirty="0"/>
              <a:t>Клинопись – самая древняя система письма, На глиняной табличке, пока поверхность была еще мягкой, выдавливали знаки деревянной палочкой или заостренным стеблем тростника, при этом символы получались клинообразными, отсюда и произошло название.</a:t>
            </a:r>
          </a:p>
          <a:p>
            <a:r>
              <a:rPr lang="ru-RU" dirty="0"/>
              <a:t>В Шумере появились первые школы, где готовили писцов.</a:t>
            </a:r>
          </a:p>
        </p:txBody>
      </p:sp>
      <p:sp>
        <p:nvSpPr>
          <p:cNvPr id="3" name="Заголовок 2"/>
          <p:cNvSpPr>
            <a:spLocks noGrp="1"/>
          </p:cNvSpPr>
          <p:nvPr>
            <p:ph type="title"/>
          </p:nvPr>
        </p:nvSpPr>
        <p:spPr/>
        <p:txBody>
          <a:bodyPr/>
          <a:lstStyle/>
          <a:p>
            <a:r>
              <a:rPr lang="ru-RU" dirty="0"/>
              <a:t>Письменность</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3" y="2326586"/>
            <a:ext cx="2600957" cy="3888432"/>
          </a:xfrm>
          <a:prstGeom prst="rect">
            <a:avLst/>
          </a:prstGeom>
        </p:spPr>
      </p:pic>
    </p:spTree>
    <p:extLst>
      <p:ext uri="{BB962C8B-B14F-4D97-AF65-F5344CB8AC3E}">
        <p14:creationId xmlns:p14="http://schemas.microsoft.com/office/powerpoint/2010/main" val="990357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2060848"/>
            <a:ext cx="8352928" cy="4725143"/>
          </a:xfrm>
        </p:spPr>
        <p:txBody>
          <a:bodyPr>
            <a:normAutofit fontScale="85000" lnSpcReduction="20000"/>
          </a:bodyPr>
          <a:lstStyle/>
          <a:p>
            <a:r>
              <a:rPr lang="ru-RU" dirty="0"/>
              <a:t>В Месопотамии почиталось огромное количество божеств. Каждый город, каждый городской квартал, каждый более или менее крупный поселок имел своего божественного покровителя или покровительницу. Одни боги почитались по всей стране, другие были местными.</a:t>
            </a:r>
          </a:p>
          <a:p>
            <a:r>
              <a:rPr lang="ru-RU" dirty="0"/>
              <a:t>Закономерности в природе (смена дня и ночи, времен года и т. д.), так же как основные перемены в хозяйственной жизни (появление земледелия и скотоводства, технические изобретения), объяснялись событиями из жизни богов.</a:t>
            </a:r>
          </a:p>
          <a:p>
            <a:r>
              <a:rPr lang="ru-RU" dirty="0"/>
              <a:t>Если богов-покровителей старались умилостивить обильными жертвами и смиренными мольбами, то на злых демонов, не знающих жалости, пытались воздействовать насильственно, с помощью религиозной магии. </a:t>
            </a:r>
          </a:p>
          <a:p>
            <a:r>
              <a:rPr lang="ru-RU" dirty="0"/>
              <a:t>Изготовляли фигурку злого божества и затем ее сжигали или разбивали и закапывали в землю. Эти магические действия восходят к первобытным представлениям. В них считалось несомненным, что, повредив изображение живого существа, можно было добиться его гибели.</a:t>
            </a:r>
          </a:p>
        </p:txBody>
      </p:sp>
      <p:sp>
        <p:nvSpPr>
          <p:cNvPr id="3" name="Заголовок 2"/>
          <p:cNvSpPr>
            <a:spLocks noGrp="1"/>
          </p:cNvSpPr>
          <p:nvPr>
            <p:ph type="title"/>
          </p:nvPr>
        </p:nvSpPr>
        <p:spPr/>
        <p:txBody>
          <a:bodyPr/>
          <a:lstStyle/>
          <a:p>
            <a:r>
              <a:rPr lang="ru-RU" dirty="0"/>
              <a:t>Религия</a:t>
            </a:r>
          </a:p>
        </p:txBody>
      </p:sp>
    </p:spTree>
    <p:extLst>
      <p:ext uri="{BB962C8B-B14F-4D97-AF65-F5344CB8AC3E}">
        <p14:creationId xmlns:p14="http://schemas.microsoft.com/office/powerpoint/2010/main" val="3454903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7" y="2248347"/>
            <a:ext cx="4392487" cy="4132981"/>
          </a:xfrm>
        </p:spPr>
        <p:txBody>
          <a:bodyPr>
            <a:normAutofit fontScale="85000" lnSpcReduction="10000"/>
          </a:bodyPr>
          <a:lstStyle/>
          <a:p>
            <a:r>
              <a:rPr lang="ru-RU" dirty="0"/>
              <a:t>Шумеры заметили, что в одно и то же время каждый год на небесной сфере восходит всегда определенная группа светил. Светила они объединили в созвездия. </a:t>
            </a:r>
          </a:p>
          <a:p>
            <a:r>
              <a:rPr lang="ru-RU" dirty="0"/>
              <a:t>Каждому созвездию сопоставили состояние окружающего их мира, природы в этот конкретный месяц. Это закреплялось в обрядах и ритуалах, которые нашли свое отражение в символах и названиях зодиакальных созвездий..</a:t>
            </a:r>
          </a:p>
        </p:txBody>
      </p:sp>
      <p:sp>
        <p:nvSpPr>
          <p:cNvPr id="3" name="Заголовок 2"/>
          <p:cNvSpPr>
            <a:spLocks noGrp="1"/>
          </p:cNvSpPr>
          <p:nvPr>
            <p:ph type="title"/>
          </p:nvPr>
        </p:nvSpPr>
        <p:spPr/>
        <p:txBody>
          <a:bodyPr/>
          <a:lstStyle/>
          <a:p>
            <a:r>
              <a:rPr lang="ru-RU" dirty="0"/>
              <a:t>Знаки зодиака</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32041" y="2327927"/>
            <a:ext cx="3744416" cy="3765369"/>
          </a:xfrm>
          <a:prstGeom prst="rect">
            <a:avLst/>
          </a:prstGeom>
          <a:noFill/>
        </p:spPr>
      </p:pic>
    </p:spTree>
    <p:extLst>
      <p:ext uri="{BB962C8B-B14F-4D97-AF65-F5344CB8AC3E}">
        <p14:creationId xmlns:p14="http://schemas.microsoft.com/office/powerpoint/2010/main" val="57634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7" y="2248347"/>
            <a:ext cx="8208911" cy="4132981"/>
          </a:xfrm>
        </p:spPr>
        <p:txBody>
          <a:bodyPr>
            <a:normAutofit fontScale="92500" lnSpcReduction="10000"/>
          </a:bodyPr>
          <a:lstStyle/>
          <a:p>
            <a:r>
              <a:rPr lang="ru-RU" dirty="0"/>
              <a:t>У специалистов было несколько версий произошедшего: одни считали, что причиной исчезновения стала знать городов-государств Месопотамии, которая была недовольна централизацией власти. Другие предполагали, что виной было нашествие кочевников.</a:t>
            </a:r>
          </a:p>
          <a:p>
            <a:r>
              <a:rPr lang="ru-RU" dirty="0"/>
              <a:t>Климатологи изучили сформировавшиеся за последние пять тысяч лет сталактиты и предположили, что засухи и пылевые бури лишили шумеров всех запасов воды.</a:t>
            </a:r>
          </a:p>
          <a:p>
            <a:r>
              <a:rPr lang="ru-RU" dirty="0"/>
              <a:t>Около 4,26 тысяч лет назад сталактиты резко замедлились в росте – это говорит о внезапном уменьшении уровня осадков. </a:t>
            </a:r>
          </a:p>
          <a:p>
            <a:r>
              <a:rPr lang="ru-RU" dirty="0"/>
              <a:t>Засуха продлилась более 300 лет. К тому же, химический состав образований указывает на частые пылевые бури в том районе.</a:t>
            </a:r>
          </a:p>
          <a:p>
            <a:pPr marL="0" indent="0">
              <a:buNone/>
            </a:pPr>
            <a:endParaRPr lang="ru-RU" dirty="0"/>
          </a:p>
        </p:txBody>
      </p:sp>
      <p:sp>
        <p:nvSpPr>
          <p:cNvPr id="3" name="Заголовок 2"/>
          <p:cNvSpPr>
            <a:spLocks noGrp="1"/>
          </p:cNvSpPr>
          <p:nvPr>
            <p:ph type="title"/>
          </p:nvPr>
        </p:nvSpPr>
        <p:spPr/>
        <p:txBody>
          <a:bodyPr/>
          <a:lstStyle/>
          <a:p>
            <a:r>
              <a:rPr lang="ru-RU" dirty="0"/>
              <a:t>Гибель цивилизации</a:t>
            </a:r>
          </a:p>
        </p:txBody>
      </p:sp>
    </p:spTree>
    <p:extLst>
      <p:ext uri="{BB962C8B-B14F-4D97-AF65-F5344CB8AC3E}">
        <p14:creationId xmlns:p14="http://schemas.microsoft.com/office/powerpoint/2010/main" val="3046054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7" y="2248347"/>
            <a:ext cx="8208911" cy="4132981"/>
          </a:xfrm>
        </p:spPr>
        <p:txBody>
          <a:bodyPr>
            <a:normAutofit lnSpcReduction="10000"/>
          </a:bodyPr>
          <a:lstStyle/>
          <a:p>
            <a:pPr algn="ctr" fontAlgn="t"/>
            <a:r>
              <a:rPr lang="ru-RU" dirty="0">
                <a:solidFill>
                  <a:srgbClr val="000000"/>
                </a:solidFill>
              </a:rPr>
              <a:t>Культурные достижения шумерской цивилизации грандиозны</a:t>
            </a:r>
            <a:r>
              <a:rPr lang="ru-RU" b="0" i="0" dirty="0">
                <a:solidFill>
                  <a:srgbClr val="000000"/>
                </a:solidFill>
                <a:effectLst/>
              </a:rPr>
              <a:t>:</a:t>
            </a:r>
          </a:p>
          <a:p>
            <a:pPr algn="l" fontAlgn="t">
              <a:buFont typeface="Wingdings" panose="05000000000000000000" pitchFamily="2" charset="2"/>
              <a:buChar char="Ø"/>
            </a:pPr>
            <a:r>
              <a:rPr lang="ru-RU" b="0" i="0" dirty="0">
                <a:solidFill>
                  <a:schemeClr val="tx1"/>
                </a:solidFill>
                <a:effectLst/>
              </a:rPr>
              <a:t>первые своды законов; </a:t>
            </a:r>
          </a:p>
          <a:p>
            <a:pPr algn="l" fontAlgn="t">
              <a:buFont typeface="Wingdings" panose="05000000000000000000" pitchFamily="2" charset="2"/>
              <a:buChar char="Ø"/>
            </a:pPr>
            <a:r>
              <a:rPr lang="ru-RU" b="0" i="0" dirty="0">
                <a:solidFill>
                  <a:schemeClr val="tx1"/>
                </a:solidFill>
                <a:effectLst/>
              </a:rPr>
              <a:t>основы торговых взаимоотношений; </a:t>
            </a:r>
          </a:p>
          <a:p>
            <a:pPr algn="l" fontAlgn="t">
              <a:buFont typeface="Wingdings" panose="05000000000000000000" pitchFamily="2" charset="2"/>
              <a:buChar char="Ø"/>
            </a:pPr>
            <a:r>
              <a:rPr lang="ru-RU" b="0" i="0" dirty="0">
                <a:solidFill>
                  <a:schemeClr val="tx1"/>
                </a:solidFill>
                <a:effectLst/>
              </a:rPr>
              <a:t>календарь земледельца; </a:t>
            </a:r>
          </a:p>
          <a:p>
            <a:pPr algn="l" fontAlgn="t">
              <a:buFont typeface="Wingdings" panose="05000000000000000000" pitchFamily="2" charset="2"/>
              <a:buChar char="Ø"/>
            </a:pPr>
            <a:r>
              <a:rPr lang="ru-RU" dirty="0">
                <a:solidFill>
                  <a:schemeClr val="tx1"/>
                </a:solidFill>
              </a:rPr>
              <a:t>письменность и </a:t>
            </a:r>
            <a:r>
              <a:rPr lang="ru-RU" b="0" i="0" dirty="0">
                <a:solidFill>
                  <a:schemeClr val="tx1"/>
                </a:solidFill>
                <a:effectLst/>
              </a:rPr>
              <a:t>первые школы; </a:t>
            </a:r>
          </a:p>
          <a:p>
            <a:pPr algn="l" fontAlgn="t">
              <a:buFont typeface="Wingdings" panose="05000000000000000000" pitchFamily="2" charset="2"/>
              <a:buChar char="Ø"/>
            </a:pPr>
            <a:r>
              <a:rPr lang="ru-RU" b="0" i="0" dirty="0">
                <a:solidFill>
                  <a:schemeClr val="tx1"/>
                </a:solidFill>
                <a:effectLst/>
              </a:rPr>
              <a:t>сведения о движении небесных светил; </a:t>
            </a:r>
          </a:p>
          <a:p>
            <a:pPr algn="l" fontAlgn="t">
              <a:buFont typeface="Wingdings" panose="05000000000000000000" pitchFamily="2" charset="2"/>
              <a:buChar char="Ø"/>
            </a:pPr>
            <a:r>
              <a:rPr lang="ru-RU" b="0" i="0" dirty="0">
                <a:solidFill>
                  <a:schemeClr val="tx1"/>
                </a:solidFill>
                <a:effectLst/>
              </a:rPr>
              <a:t>основы построения ирригационных сооружений; </a:t>
            </a:r>
          </a:p>
          <a:p>
            <a:pPr algn="l" fontAlgn="t">
              <a:buFont typeface="Wingdings" panose="05000000000000000000" pitchFamily="2" charset="2"/>
              <a:buChar char="Ø"/>
            </a:pPr>
            <a:r>
              <a:rPr lang="ru-RU" b="0" i="0" dirty="0">
                <a:solidFill>
                  <a:schemeClr val="tx1"/>
                </a:solidFill>
                <a:effectLst/>
              </a:rPr>
              <a:t>основы построения архитектурных сооружений;</a:t>
            </a:r>
          </a:p>
          <a:p>
            <a:pPr algn="l" fontAlgn="t">
              <a:buFont typeface="Wingdings" panose="05000000000000000000" pitchFamily="2" charset="2"/>
              <a:buChar char="Ø"/>
            </a:pPr>
            <a:r>
              <a:rPr lang="ru-RU" dirty="0">
                <a:solidFill>
                  <a:schemeClr val="tx1"/>
                </a:solidFill>
              </a:rPr>
              <a:t>п</a:t>
            </a:r>
            <a:r>
              <a:rPr lang="ru-RU" b="0" i="0" dirty="0">
                <a:solidFill>
                  <a:schemeClr val="tx1"/>
                </a:solidFill>
                <a:effectLst/>
              </a:rPr>
              <a:t>ервое колесо и др.</a:t>
            </a:r>
          </a:p>
          <a:p>
            <a:pPr algn="l" fontAlgn="t">
              <a:buFont typeface="Wingdings" panose="05000000000000000000" pitchFamily="2" charset="2"/>
              <a:buChar char="q"/>
            </a:pPr>
            <a:endParaRPr lang="ru-RU" b="0" i="0" dirty="0">
              <a:solidFill>
                <a:srgbClr val="000000"/>
              </a:solidFill>
              <a:effectLst/>
            </a:endParaRPr>
          </a:p>
          <a:p>
            <a:pPr marL="0" indent="0">
              <a:buNone/>
            </a:pPr>
            <a:endParaRPr lang="ru-RU" dirty="0"/>
          </a:p>
        </p:txBody>
      </p:sp>
      <p:sp>
        <p:nvSpPr>
          <p:cNvPr id="3" name="Заголовок 2"/>
          <p:cNvSpPr>
            <a:spLocks noGrp="1"/>
          </p:cNvSpPr>
          <p:nvPr>
            <p:ph type="title"/>
          </p:nvPr>
        </p:nvSpPr>
        <p:spPr/>
        <p:txBody>
          <a:bodyPr/>
          <a:lstStyle/>
          <a:p>
            <a:r>
              <a:rPr lang="ru-RU" dirty="0"/>
              <a:t>Заключение</a:t>
            </a:r>
          </a:p>
        </p:txBody>
      </p:sp>
    </p:spTree>
    <p:extLst>
      <p:ext uri="{BB962C8B-B14F-4D97-AF65-F5344CB8AC3E}">
        <p14:creationId xmlns:p14="http://schemas.microsoft.com/office/powerpoint/2010/main" val="1274186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7" y="2248347"/>
            <a:ext cx="8208911" cy="4132981"/>
          </a:xfrm>
        </p:spPr>
        <p:txBody>
          <a:bodyPr>
            <a:normAutofit/>
          </a:bodyPr>
          <a:lstStyle/>
          <a:p>
            <a:pPr fontAlgn="t"/>
            <a:r>
              <a:rPr lang="ru-RU" dirty="0"/>
              <a:t>Древний мир: полная энциклопедия / Шарлота </a:t>
            </a:r>
            <a:r>
              <a:rPr lang="ru-RU" dirty="0" err="1"/>
              <a:t>Хардман</a:t>
            </a:r>
            <a:r>
              <a:rPr lang="ru-RU" dirty="0"/>
              <a:t>, Филипп </a:t>
            </a:r>
            <a:r>
              <a:rPr lang="ru-RU" dirty="0" err="1"/>
              <a:t>Стил</a:t>
            </a:r>
            <a:r>
              <a:rPr lang="ru-RU" dirty="0"/>
              <a:t>, Ричард </a:t>
            </a:r>
            <a:r>
              <a:rPr lang="ru-RU" dirty="0" err="1"/>
              <a:t>Теймс</a:t>
            </a:r>
            <a:r>
              <a:rPr lang="ru-RU" dirty="0"/>
              <a:t> – </a:t>
            </a:r>
            <a:r>
              <a:rPr lang="ru-RU" dirty="0" err="1"/>
              <a:t>Москва:Эксмо</a:t>
            </a:r>
            <a:r>
              <a:rPr lang="ru-RU"/>
              <a:t>, 2020 г.</a:t>
            </a:r>
            <a:endParaRPr lang="ru-RU" dirty="0"/>
          </a:p>
          <a:p>
            <a:pPr fontAlgn="t"/>
            <a:r>
              <a:rPr lang="ru-RU" dirty="0"/>
              <a:t>История / А.А. </a:t>
            </a:r>
            <a:r>
              <a:rPr lang="ru-RU" dirty="0" err="1"/>
              <a:t>Спектор</a:t>
            </a:r>
            <a:r>
              <a:rPr lang="ru-RU" dirty="0"/>
              <a:t> – Москва: Изд. АСТ, 2017 г. (Энциклопедия занимательных наук для детей.</a:t>
            </a:r>
          </a:p>
          <a:p>
            <a:pPr fontAlgn="t"/>
            <a:r>
              <a:rPr lang="ru-RU" dirty="0"/>
              <a:t>Всемирная иллюстрированная энциклопедия: Пер. с фр. – М.: ООО «Издательство АСТ»; ООО «Издательство Астрель», 2004 г.</a:t>
            </a:r>
          </a:p>
          <a:p>
            <a:pPr fontAlgn="t"/>
            <a:r>
              <a:rPr lang="en-US" dirty="0"/>
              <a:t>https://histrf.ru/</a:t>
            </a:r>
            <a:endParaRPr lang="ru-RU" dirty="0">
              <a:solidFill>
                <a:schemeClr val="tx1"/>
              </a:solidFill>
              <a:hlinkClick r:id="rId2">
                <a:extLst>
                  <a:ext uri="{A12FA001-AC4F-418D-AE19-62706E023703}">
                    <ahyp:hlinkClr xmlns:ahyp="http://schemas.microsoft.com/office/drawing/2018/hyperlinkcolor" val="tx"/>
                  </a:ext>
                </a:extLst>
              </a:hlinkClick>
            </a:endParaRPr>
          </a:p>
          <a:p>
            <a:pPr fontAlgn="t"/>
            <a:r>
              <a:rPr lang="en-US" dirty="0"/>
              <a:t>https://ru.wikipedia.org/</a:t>
            </a:r>
            <a:endParaRPr lang="ru-RU" dirty="0"/>
          </a:p>
          <a:p>
            <a:pPr fontAlgn="t"/>
            <a:endParaRPr lang="ru-RU" dirty="0"/>
          </a:p>
        </p:txBody>
      </p:sp>
      <p:sp>
        <p:nvSpPr>
          <p:cNvPr id="3" name="Заголовок 2"/>
          <p:cNvSpPr>
            <a:spLocks noGrp="1"/>
          </p:cNvSpPr>
          <p:nvPr>
            <p:ph type="title"/>
          </p:nvPr>
        </p:nvSpPr>
        <p:spPr/>
        <p:txBody>
          <a:bodyPr/>
          <a:lstStyle/>
          <a:p>
            <a:r>
              <a:rPr lang="ru-RU" dirty="0"/>
              <a:t>Список литературы</a:t>
            </a:r>
          </a:p>
        </p:txBody>
      </p:sp>
    </p:spTree>
    <p:extLst>
      <p:ext uri="{BB962C8B-B14F-4D97-AF65-F5344CB8AC3E}">
        <p14:creationId xmlns:p14="http://schemas.microsoft.com/office/powerpoint/2010/main" val="1307352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3068960"/>
            <a:ext cx="7745505" cy="3057202"/>
          </a:xfrm>
        </p:spPr>
        <p:txBody>
          <a:bodyPr>
            <a:normAutofit/>
          </a:bodyPr>
          <a:lstStyle/>
          <a:p>
            <a:pPr>
              <a:buFont typeface="Wingdings" panose="05000000000000000000" pitchFamily="2" charset="2"/>
              <a:buChar char="Ø"/>
            </a:pPr>
            <a:r>
              <a:rPr lang="ru-RU" dirty="0"/>
              <a:t>Изучить первую цивилизацию</a:t>
            </a:r>
          </a:p>
          <a:p>
            <a:pPr>
              <a:buFont typeface="Wingdings" panose="05000000000000000000" pitchFamily="2" charset="2"/>
              <a:buChar char="Ø"/>
            </a:pPr>
            <a:r>
              <a:rPr lang="ru-RU" dirty="0"/>
              <a:t>Исследовать достижения в науке</a:t>
            </a:r>
          </a:p>
          <a:p>
            <a:pPr>
              <a:buFont typeface="Wingdings" panose="05000000000000000000" pitchFamily="2" charset="2"/>
              <a:buChar char="Ø"/>
            </a:pPr>
            <a:r>
              <a:rPr lang="ru-RU" dirty="0"/>
              <a:t>Исследовать быт шумеров</a:t>
            </a:r>
          </a:p>
          <a:p>
            <a:pPr>
              <a:buFont typeface="Wingdings" panose="05000000000000000000" pitchFamily="2" charset="2"/>
              <a:buChar char="Ø"/>
            </a:pPr>
            <a:r>
              <a:rPr lang="ru-RU" dirty="0"/>
              <a:t>Изучить причины гибели цивилизации</a:t>
            </a:r>
          </a:p>
          <a:p>
            <a:pPr>
              <a:buFont typeface="Wingdings" panose="05000000000000000000" pitchFamily="2" charset="2"/>
              <a:buChar char="Ø"/>
            </a:pPr>
            <a:endParaRPr lang="ru-RU" dirty="0"/>
          </a:p>
          <a:p>
            <a:pPr marL="0" indent="0">
              <a:buNone/>
            </a:pPr>
            <a:endParaRPr lang="ru-RU" dirty="0"/>
          </a:p>
          <a:p>
            <a:pPr marL="0" indent="0">
              <a:buNone/>
            </a:pPr>
            <a:endParaRPr lang="ru-RU" dirty="0"/>
          </a:p>
          <a:p>
            <a:endParaRPr lang="ru-RU" dirty="0"/>
          </a:p>
        </p:txBody>
      </p:sp>
      <p:sp>
        <p:nvSpPr>
          <p:cNvPr id="3" name="Заголовок 2"/>
          <p:cNvSpPr>
            <a:spLocks noGrp="1"/>
          </p:cNvSpPr>
          <p:nvPr>
            <p:ph type="title"/>
          </p:nvPr>
        </p:nvSpPr>
        <p:spPr/>
        <p:txBody>
          <a:bodyPr/>
          <a:lstStyle/>
          <a:p>
            <a:r>
              <a:rPr lang="ru-RU" dirty="0"/>
              <a:t>Цели и задачи</a:t>
            </a:r>
          </a:p>
        </p:txBody>
      </p:sp>
    </p:spTree>
    <p:extLst>
      <p:ext uri="{BB962C8B-B14F-4D97-AF65-F5344CB8AC3E}">
        <p14:creationId xmlns:p14="http://schemas.microsoft.com/office/powerpoint/2010/main" val="3255593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2820" y="2636912"/>
            <a:ext cx="8207602" cy="1872208"/>
          </a:xfrm>
        </p:spPr>
        <p:txBody>
          <a:bodyPr>
            <a:noAutofit/>
          </a:bodyPr>
          <a:lstStyle/>
          <a:p>
            <a:r>
              <a:rPr lang="ru-RU" b="0" i="0" dirty="0">
                <a:solidFill>
                  <a:srgbClr val="000000"/>
                </a:solidFill>
                <a:effectLst/>
              </a:rPr>
              <a:t>То, что произошло на земле названной греками Месопотамией, что означало между двух рек (Тигр и Ефрат), можно назвать переломным моментом в истории человечества: здесь зародилась цивилизация. </a:t>
            </a:r>
          </a:p>
          <a:p>
            <a:r>
              <a:rPr lang="ru-RU" b="0" i="0" dirty="0">
                <a:solidFill>
                  <a:srgbClr val="000000"/>
                </a:solidFill>
                <a:effectLst/>
              </a:rPr>
              <a:t>Потомки землевладельцев каменного века, робко селившиеся по берегам болот – люди известные нам как шумеры – сумели превратить все кажущиеся недостатки своей родной земли в огромные преимущества, повлиявшие на развитие всего человечества.</a:t>
            </a:r>
            <a:endParaRPr lang="ru-RU" dirty="0"/>
          </a:p>
        </p:txBody>
      </p:sp>
      <p:sp>
        <p:nvSpPr>
          <p:cNvPr id="3" name="Заголовок 2"/>
          <p:cNvSpPr>
            <a:spLocks noGrp="1"/>
          </p:cNvSpPr>
          <p:nvPr>
            <p:ph type="title"/>
          </p:nvPr>
        </p:nvSpPr>
        <p:spPr>
          <a:xfrm>
            <a:off x="688490" y="908720"/>
            <a:ext cx="7756263" cy="864096"/>
          </a:xfrm>
        </p:spPr>
        <p:txBody>
          <a:bodyPr/>
          <a:lstStyle/>
          <a:p>
            <a:r>
              <a:rPr lang="ru-RU" dirty="0"/>
              <a:t>Введение</a:t>
            </a:r>
            <a:br>
              <a:rPr lang="ru-RU" dirty="0"/>
            </a:br>
            <a:endParaRPr lang="ru-RU" dirty="0"/>
          </a:p>
        </p:txBody>
      </p:sp>
    </p:spTree>
    <p:extLst>
      <p:ext uri="{BB962C8B-B14F-4D97-AF65-F5344CB8AC3E}">
        <p14:creationId xmlns:p14="http://schemas.microsoft.com/office/powerpoint/2010/main" val="1743875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4653136"/>
            <a:ext cx="8207602" cy="1872208"/>
          </a:xfrm>
        </p:spPr>
        <p:txBody>
          <a:bodyPr>
            <a:normAutofit/>
          </a:bodyPr>
          <a:lstStyle/>
          <a:p>
            <a:r>
              <a:rPr lang="ru-RU" dirty="0"/>
              <a:t>Шумеры — название древнего народа, с которым традиционно связывается возникновение цивилизации, зарождение письменности и первых городов и государств Древней Месопотамии. </a:t>
            </a:r>
          </a:p>
        </p:txBody>
      </p:sp>
      <p:sp>
        <p:nvSpPr>
          <p:cNvPr id="3" name="Заголовок 2"/>
          <p:cNvSpPr>
            <a:spLocks noGrp="1"/>
          </p:cNvSpPr>
          <p:nvPr>
            <p:ph type="title"/>
          </p:nvPr>
        </p:nvSpPr>
        <p:spPr>
          <a:xfrm>
            <a:off x="688490" y="908720"/>
            <a:ext cx="7756263" cy="864096"/>
          </a:xfrm>
        </p:spPr>
        <p:txBody>
          <a:bodyPr/>
          <a:lstStyle/>
          <a:p>
            <a:r>
              <a:rPr lang="ru-RU" sz="2800" dirty="0"/>
              <a:t>Кто такие шумеры и почему их так называют</a:t>
            </a:r>
            <a:r>
              <a:rPr lang="ru-RU" dirty="0"/>
              <a:t>?</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42231"/>
            <a:ext cx="4032448" cy="226688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230294"/>
            <a:ext cx="3887122" cy="2278826"/>
          </a:xfrm>
          <a:prstGeom prst="rect">
            <a:avLst/>
          </a:prstGeom>
        </p:spPr>
      </p:pic>
    </p:spTree>
    <p:extLst>
      <p:ext uri="{BB962C8B-B14F-4D97-AF65-F5344CB8AC3E}">
        <p14:creationId xmlns:p14="http://schemas.microsoft.com/office/powerpoint/2010/main" val="3575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248347"/>
            <a:ext cx="4016769" cy="4060973"/>
          </a:xfrm>
        </p:spPr>
        <p:txBody>
          <a:bodyPr>
            <a:normAutofit fontScale="92500" lnSpcReduction="20000"/>
          </a:bodyPr>
          <a:lstStyle/>
          <a:p>
            <a:pPr fontAlgn="t"/>
            <a:r>
              <a:rPr lang="ru-RU" dirty="0"/>
              <a:t>Шумеры считаются одной из древнейших человеческих цивилизаций. </a:t>
            </a:r>
          </a:p>
          <a:p>
            <a:pPr fontAlgn="t"/>
            <a:r>
              <a:rPr lang="ru-RU" dirty="0"/>
              <a:t>Современные исследователи предполагают, что их предки могли проживать на территории Южной Месопотамии еще в VI-V тысячелетиях до нашей эры, а своего расцвета шумерская культура достигла примерно к IV-III тысячелетиям до нашей эры. </a:t>
            </a:r>
          </a:p>
        </p:txBody>
      </p:sp>
      <p:sp>
        <p:nvSpPr>
          <p:cNvPr id="3" name="Заголовок 2"/>
          <p:cNvSpPr>
            <a:spLocks noGrp="1"/>
          </p:cNvSpPr>
          <p:nvPr>
            <p:ph type="title"/>
          </p:nvPr>
        </p:nvSpPr>
        <p:spPr/>
        <p:txBody>
          <a:bodyPr/>
          <a:lstStyle/>
          <a:p>
            <a:r>
              <a:rPr lang="ru-RU" sz="2800" dirty="0"/>
              <a:t>Кто такие шумеры и почему их так называют?</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276872"/>
            <a:ext cx="3744416" cy="3816424"/>
          </a:xfrm>
          <a:prstGeom prst="rect">
            <a:avLst/>
          </a:prstGeom>
        </p:spPr>
      </p:pic>
    </p:spTree>
    <p:extLst>
      <p:ext uri="{BB962C8B-B14F-4D97-AF65-F5344CB8AC3E}">
        <p14:creationId xmlns:p14="http://schemas.microsoft.com/office/powerpoint/2010/main" val="620355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7" y="2248347"/>
            <a:ext cx="4896544" cy="4276997"/>
          </a:xfrm>
        </p:spPr>
        <p:txBody>
          <a:bodyPr>
            <a:normAutofit fontScale="92500"/>
          </a:bodyPr>
          <a:lstStyle/>
          <a:p>
            <a:r>
              <a:rPr lang="ru-RU" dirty="0"/>
              <a:t>Название происходит от одноименной области в Южной Месопотамии, которая располагалась на территории современного Ирака. </a:t>
            </a:r>
          </a:p>
          <a:p>
            <a:r>
              <a:rPr lang="ru-RU" dirty="0"/>
              <a:t>Оно было введено учеными в XIX веке, чтобы обозначить несемитское население Древней Месопотамии. </a:t>
            </a:r>
          </a:p>
          <a:p>
            <a:r>
              <a:rPr lang="ru-RU" dirty="0"/>
              <a:t>Однако, согласно данным исследователей, сами шумеры называли себя «черноголовыми» (на шумерском языке — «</a:t>
            </a:r>
            <a:r>
              <a:rPr lang="ru-RU" dirty="0" err="1"/>
              <a:t>sag-gig-ga</a:t>
            </a:r>
            <a:r>
              <a:rPr lang="ru-RU" dirty="0"/>
              <a:t>»).</a:t>
            </a:r>
          </a:p>
        </p:txBody>
      </p:sp>
      <p:sp>
        <p:nvSpPr>
          <p:cNvPr id="3" name="Заголовок 2"/>
          <p:cNvSpPr>
            <a:spLocks noGrp="1"/>
          </p:cNvSpPr>
          <p:nvPr>
            <p:ph type="title"/>
          </p:nvPr>
        </p:nvSpPr>
        <p:spPr>
          <a:xfrm>
            <a:off x="688490" y="908720"/>
            <a:ext cx="7756263" cy="864096"/>
          </a:xfrm>
        </p:spPr>
        <p:txBody>
          <a:bodyPr/>
          <a:lstStyle/>
          <a:p>
            <a:r>
              <a:rPr lang="ru-RU" sz="2800" dirty="0"/>
              <a:t>Кто такие шумеры и почему их так называют</a:t>
            </a:r>
            <a:r>
              <a:rPr lang="ru-RU" dirty="0"/>
              <a:t>?</a:t>
            </a:r>
            <a:br>
              <a:rPr lang="ru-RU" dirty="0"/>
            </a:b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2276872"/>
            <a:ext cx="3247940" cy="4176464"/>
          </a:xfrm>
          <a:prstGeom prst="rect">
            <a:avLst/>
          </a:prstGeom>
        </p:spPr>
      </p:pic>
    </p:spTree>
    <p:extLst>
      <p:ext uri="{BB962C8B-B14F-4D97-AF65-F5344CB8AC3E}">
        <p14:creationId xmlns:p14="http://schemas.microsoft.com/office/powerpoint/2010/main" val="3205696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3" y="2248347"/>
            <a:ext cx="4752528" cy="4276997"/>
          </a:xfrm>
        </p:spPr>
        <p:txBody>
          <a:bodyPr>
            <a:normAutofit fontScale="85000" lnSpcReduction="10000"/>
          </a:bodyPr>
          <a:lstStyle/>
          <a:p>
            <a:r>
              <a:rPr lang="ru-RU" dirty="0"/>
              <a:t>Существование шумеров было открыто в середине XIX века во время изучения аккадской (вавилоно-ассирийской) клинописи. Ученые обратили внимание на нечитаемые места в этих текстах. Сначала их посчитали жреческой тайнописью, но в итоге выяснили, что это были записи на древнем языке. </a:t>
            </a:r>
          </a:p>
          <a:p>
            <a:r>
              <a:rPr lang="ru-RU" dirty="0"/>
              <a:t>В 1869 году</a:t>
            </a:r>
            <a:r>
              <a:rPr lang="ru-RU" b="1" dirty="0"/>
              <a:t> исследователь </a:t>
            </a:r>
            <a:r>
              <a:rPr lang="ru-RU" b="1" dirty="0" err="1"/>
              <a:t>Юлиус</a:t>
            </a:r>
            <a:r>
              <a:rPr lang="ru-RU" b="1" dirty="0"/>
              <a:t> </a:t>
            </a:r>
            <a:r>
              <a:rPr lang="ru-RU" b="1" dirty="0" err="1"/>
              <a:t>Опперт</a:t>
            </a:r>
            <a:r>
              <a:rPr lang="ru-RU" b="1" dirty="0"/>
              <a:t> </a:t>
            </a:r>
            <a:r>
              <a:rPr lang="ru-RU" dirty="0"/>
              <a:t>предложил называть самый древний народ Месопотамии шумерами исходя из титула древних царей Вавилона: «царь Шумера и Аккада».</a:t>
            </a:r>
          </a:p>
          <a:p>
            <a:endParaRPr lang="ru-RU" dirty="0"/>
          </a:p>
        </p:txBody>
      </p:sp>
      <p:sp>
        <p:nvSpPr>
          <p:cNvPr id="3" name="Заголовок 2"/>
          <p:cNvSpPr>
            <a:spLocks noGrp="1"/>
          </p:cNvSpPr>
          <p:nvPr>
            <p:ph type="title"/>
          </p:nvPr>
        </p:nvSpPr>
        <p:spPr/>
        <p:txBody>
          <a:bodyPr/>
          <a:lstStyle/>
          <a:p>
            <a:r>
              <a:rPr lang="ru-RU" dirty="0"/>
              <a:t>Кто открыл шумеров?</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764" y="2276872"/>
            <a:ext cx="3192016" cy="3960440"/>
          </a:xfrm>
          <a:prstGeom prst="rect">
            <a:avLst/>
          </a:prstGeom>
        </p:spPr>
      </p:pic>
    </p:spTree>
    <p:extLst>
      <p:ext uri="{BB962C8B-B14F-4D97-AF65-F5344CB8AC3E}">
        <p14:creationId xmlns:p14="http://schemas.microsoft.com/office/powerpoint/2010/main" val="3319658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167492"/>
            <a:ext cx="3240360" cy="4285845"/>
          </a:xfrm>
        </p:spPr>
        <p:txBody>
          <a:bodyPr>
            <a:normAutofit fontScale="92500"/>
          </a:bodyPr>
          <a:lstStyle/>
          <a:p>
            <a:r>
              <a:rPr lang="ru-RU" dirty="0"/>
              <a:t>Шумер - древнейшая цивилизация. В нижнем течении Тигра и Евфрата поселился народ шумеры. С шумерами связана одна из загадок истории Древнего мира. Неизвестно, откуда они пришли в Месопотамию.</a:t>
            </a:r>
          </a:p>
          <a:p>
            <a:endParaRPr lang="ru-RU" dirty="0"/>
          </a:p>
        </p:txBody>
      </p:sp>
      <p:sp>
        <p:nvSpPr>
          <p:cNvPr id="3" name="Заголовок 2"/>
          <p:cNvSpPr>
            <a:spLocks noGrp="1"/>
          </p:cNvSpPr>
          <p:nvPr>
            <p:ph type="title"/>
          </p:nvPr>
        </p:nvSpPr>
        <p:spPr>
          <a:xfrm>
            <a:off x="683568" y="476672"/>
            <a:ext cx="7756263" cy="1054250"/>
          </a:xfrm>
        </p:spPr>
        <p:txBody>
          <a:bodyPr/>
          <a:lstStyle/>
          <a:p>
            <a:r>
              <a:rPr lang="ru-RU" dirty="0"/>
              <a:t>Междуречье: </a:t>
            </a:r>
            <a:br>
              <a:rPr lang="ru-RU" dirty="0"/>
            </a:br>
            <a:r>
              <a:rPr lang="ru-RU" dirty="0"/>
              <a:t>рождение цивилизации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479" y="2147092"/>
            <a:ext cx="5232993" cy="409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40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6764</TotalTime>
  <Words>1512</Words>
  <Application>Microsoft Office PowerPoint</Application>
  <PresentationFormat>Экран (4:3)</PresentationFormat>
  <Paragraphs>108</Paragraphs>
  <Slides>26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Book Antiqua</vt:lpstr>
      <vt:lpstr>Times New Roman</vt:lpstr>
      <vt:lpstr>Wingdings</vt:lpstr>
      <vt:lpstr>Твердый переплет</vt:lpstr>
      <vt:lpstr>ШУМЕРСКАЯ ЦИВИЛИЗАЦИЯ</vt:lpstr>
      <vt:lpstr>Содержание</vt:lpstr>
      <vt:lpstr>Цели и задачи</vt:lpstr>
      <vt:lpstr>Введение </vt:lpstr>
      <vt:lpstr>Кто такие шумеры и почему их так называют? </vt:lpstr>
      <vt:lpstr>Кто такие шумеры и почему их так называют?</vt:lpstr>
      <vt:lpstr>Кто такие шумеры и почему их так называют? </vt:lpstr>
      <vt:lpstr>Кто открыл шумеров?</vt:lpstr>
      <vt:lpstr>Междуречье:  рождение цивилизации</vt:lpstr>
      <vt:lpstr>Междуречье:  рождение цивилизации</vt:lpstr>
      <vt:lpstr>Как жили шумеры?</vt:lpstr>
      <vt:lpstr>Власть в Древнем Шумере</vt:lpstr>
      <vt:lpstr>Власть в Древнем Шумере</vt:lpstr>
      <vt:lpstr>Власть в Древнем Шумере</vt:lpstr>
      <vt:lpstr>Власть в Древнем Шумере</vt:lpstr>
      <vt:lpstr>Архитектура</vt:lpstr>
      <vt:lpstr>Архитектура</vt:lpstr>
      <vt:lpstr>Архитектура</vt:lpstr>
      <vt:lpstr>Архитектура</vt:lpstr>
      <vt:lpstr>Архитектура</vt:lpstr>
      <vt:lpstr>Письменность</vt:lpstr>
      <vt:lpstr>Религия</vt:lpstr>
      <vt:lpstr>Знаки зодиака</vt:lpstr>
      <vt:lpstr>Гибель цивилизации</vt:lpstr>
      <vt:lpstr>Заключение</vt:lpstr>
      <vt:lpstr>Список литературы</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ШУМЕРСКАЯ ЦИВИЛИЗАЦИЯ</dc:title>
  <dc:creator>Fafka</dc:creator>
  <cp:lastModifiedBy>Администратор</cp:lastModifiedBy>
  <cp:revision>46</cp:revision>
  <cp:lastPrinted>2020-10-12T14:24:16Z</cp:lastPrinted>
  <dcterms:created xsi:type="dcterms:W3CDTF">2020-09-15T19:49:46Z</dcterms:created>
  <dcterms:modified xsi:type="dcterms:W3CDTF">2021-04-01T00:44:02Z</dcterms:modified>
</cp:coreProperties>
</file>