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5" r:id="rId3"/>
    <p:sldId id="257" r:id="rId4"/>
    <p:sldId id="259" r:id="rId5"/>
    <p:sldId id="261" r:id="rId6"/>
    <p:sldId id="263" r:id="rId7"/>
    <p:sldId id="265" r:id="rId8"/>
    <p:sldId id="267" r:id="rId9"/>
    <p:sldId id="272" r:id="rId10"/>
    <p:sldId id="284" r:id="rId11"/>
    <p:sldId id="281" r:id="rId12"/>
    <p:sldId id="282" r:id="rId13"/>
    <p:sldId id="269" r:id="rId14"/>
    <p:sldId id="274" r:id="rId15"/>
    <p:sldId id="283" r:id="rId16"/>
  </p:sldIdLst>
  <p:sldSz cx="9144000" cy="6858000" type="screen4x3"/>
  <p:notesSz cx="6858000" cy="9144000"/>
  <p:photoAlbum layout="1picTitle" frame="frameStyle7"/>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291" autoAdjust="0"/>
  </p:normalViewPr>
  <p:slideViewPr>
    <p:cSldViewPr>
      <p:cViewPr varScale="1">
        <p:scale>
          <a:sx n="68" d="100"/>
          <a:sy n="68" d="100"/>
        </p:scale>
        <p:origin x="75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D9D3578-C21D-41DF-84ED-60112A3E9A0F}" type="datetimeFigureOut">
              <a:rPr lang="ru-RU" smtClean="0"/>
              <a:t>02.07.2021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148145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9D3578-C21D-41DF-84ED-60112A3E9A0F}" type="datetimeFigureOut">
              <a:rPr lang="ru-RU" smtClean="0"/>
              <a:t>02.07.2021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122895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9D3578-C21D-41DF-84ED-60112A3E9A0F}" type="datetimeFigureOut">
              <a:rPr lang="ru-RU" smtClean="0"/>
              <a:t>02.07.2021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196761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D9D3578-C21D-41DF-84ED-60112A3E9A0F}" type="datetimeFigureOut">
              <a:rPr lang="ru-RU" smtClean="0"/>
              <a:t>02.07.2021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116337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D9D3578-C21D-41DF-84ED-60112A3E9A0F}" type="datetimeFigureOut">
              <a:rPr lang="ru-RU" smtClean="0"/>
              <a:t>02.07.2021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402984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D9D3578-C21D-41DF-84ED-60112A3E9A0F}" type="datetimeFigureOut">
              <a:rPr lang="ru-RU" smtClean="0"/>
              <a:t>02.07.2021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395226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D9D3578-C21D-41DF-84ED-60112A3E9A0F}" type="datetimeFigureOut">
              <a:rPr lang="ru-RU" smtClean="0"/>
              <a:t>02.07.2021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389733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D9D3578-C21D-41DF-84ED-60112A3E9A0F}" type="datetimeFigureOut">
              <a:rPr lang="ru-RU" smtClean="0"/>
              <a:t>02.07.2021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294387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9D3578-C21D-41DF-84ED-60112A3E9A0F}" type="datetimeFigureOut">
              <a:rPr lang="ru-RU" smtClean="0"/>
              <a:t>02.07.2021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361031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D9D3578-C21D-41DF-84ED-60112A3E9A0F}" type="datetimeFigureOut">
              <a:rPr lang="ru-RU" smtClean="0"/>
              <a:t>02.07.2021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215237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D9D3578-C21D-41DF-84ED-60112A3E9A0F}" type="datetimeFigureOut">
              <a:rPr lang="ru-RU" smtClean="0"/>
              <a:t>02.07.2021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2968A4-7F40-46EF-B419-10CD1776A570}" type="slidenum">
              <a:rPr lang="ru-RU" smtClean="0"/>
              <a:t>‹#›</a:t>
            </a:fld>
            <a:endParaRPr lang="ru-RU"/>
          </a:p>
        </p:txBody>
      </p:sp>
    </p:spTree>
    <p:extLst>
      <p:ext uri="{BB962C8B-B14F-4D97-AF65-F5344CB8AC3E}">
        <p14:creationId xmlns:p14="http://schemas.microsoft.com/office/powerpoint/2010/main" val="281998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D3578-C21D-41DF-84ED-60112A3E9A0F}" type="datetimeFigureOut">
              <a:rPr lang="ru-RU" smtClean="0"/>
              <a:t>02.07.2021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968A4-7F40-46EF-B419-10CD1776A570}" type="slidenum">
              <a:rPr lang="ru-RU" smtClean="0"/>
              <a:t>‹#›</a:t>
            </a:fld>
            <a:endParaRPr lang="ru-RU"/>
          </a:p>
        </p:txBody>
      </p:sp>
    </p:spTree>
    <p:extLst>
      <p:ext uri="{BB962C8B-B14F-4D97-AF65-F5344CB8AC3E}">
        <p14:creationId xmlns:p14="http://schemas.microsoft.com/office/powerpoint/2010/main" val="3142040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8.jpg"/><Relationship Id="rId1" Type="http://schemas.openxmlformats.org/officeDocument/2006/relationships/slideLayout" Target="../slideLayouts/slideLayout8.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Fafka\AppData\Local\Microsoft\Windows\Temporary Internet Files\Content.IE5\5LBW2ARH\250px-Hippotion_celerio_larv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 y="-9144"/>
            <a:ext cx="9131840" cy="686714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normAutofit/>
          </a:bodyPr>
          <a:lstStyle/>
          <a:p>
            <a:r>
              <a:rPr lang="ru-RU" sz="7200" b="1" dirty="0">
                <a:solidFill>
                  <a:schemeClr val="tx2">
                    <a:lumMod val="75000"/>
                  </a:schemeClr>
                </a:solidFill>
                <a:latin typeface="Times New Roman" pitchFamily="18" charset="0"/>
                <a:cs typeface="Times New Roman" pitchFamily="18" charset="0"/>
              </a:rPr>
              <a:t>ГУСЕНИЦЫ</a:t>
            </a:r>
          </a:p>
        </p:txBody>
      </p:sp>
      <p:sp>
        <p:nvSpPr>
          <p:cNvPr id="3" name="Подзаголовок 2"/>
          <p:cNvSpPr>
            <a:spLocks noGrp="1"/>
          </p:cNvSpPr>
          <p:nvPr>
            <p:ph type="subTitle" idx="1"/>
          </p:nvPr>
        </p:nvSpPr>
        <p:spPr>
          <a:xfrm>
            <a:off x="5508104" y="4869160"/>
            <a:ext cx="3528392" cy="1872208"/>
          </a:xfrm>
        </p:spPr>
        <p:txBody>
          <a:bodyPr>
            <a:normAutofit fontScale="47500" lnSpcReduction="20000"/>
          </a:bodyPr>
          <a:lstStyle/>
          <a:p>
            <a:pPr>
              <a:lnSpc>
                <a:spcPct val="100000"/>
              </a:lnSpc>
              <a:spcBef>
                <a:spcPts val="400"/>
              </a:spcBef>
              <a:spcAft>
                <a:spcPts val="400"/>
              </a:spcAft>
            </a:pPr>
            <a:r>
              <a:rPr lang="ru-RU" sz="3200" dirty="0">
                <a:solidFill>
                  <a:schemeClr val="tx1"/>
                </a:solidFill>
              </a:rPr>
              <a:t>Исследовательская работа:</a:t>
            </a:r>
          </a:p>
          <a:p>
            <a:pPr algn="l">
              <a:lnSpc>
                <a:spcPct val="100000"/>
              </a:lnSpc>
              <a:spcBef>
                <a:spcPts val="400"/>
              </a:spcBef>
              <a:spcAft>
                <a:spcPts val="400"/>
              </a:spcAft>
            </a:pPr>
            <a:r>
              <a:rPr lang="ru-RU" sz="3200" b="1" dirty="0">
                <a:solidFill>
                  <a:schemeClr val="tx1"/>
                </a:solidFill>
              </a:rPr>
              <a:t>Репин Дмитрий Алексеевич</a:t>
            </a:r>
            <a:r>
              <a:rPr lang="ru-RU" sz="3200" dirty="0">
                <a:solidFill>
                  <a:schemeClr val="tx1"/>
                </a:solidFill>
              </a:rPr>
              <a:t>, </a:t>
            </a:r>
          </a:p>
          <a:p>
            <a:pPr algn="l">
              <a:lnSpc>
                <a:spcPct val="100000"/>
              </a:lnSpc>
              <a:spcBef>
                <a:spcPts val="400"/>
              </a:spcBef>
              <a:spcAft>
                <a:spcPts val="400"/>
              </a:spcAft>
            </a:pPr>
            <a:r>
              <a:rPr lang="ru-RU" sz="3200" dirty="0">
                <a:solidFill>
                  <a:schemeClr val="tx1"/>
                </a:solidFill>
              </a:rPr>
              <a:t>ученик 2 класса СШ №56 г. Иваново</a:t>
            </a:r>
          </a:p>
          <a:p>
            <a:pPr>
              <a:lnSpc>
                <a:spcPct val="100000"/>
              </a:lnSpc>
              <a:spcBef>
                <a:spcPts val="400"/>
              </a:spcBef>
              <a:spcAft>
                <a:spcPts val="400"/>
              </a:spcAft>
            </a:pPr>
            <a:r>
              <a:rPr lang="ru-RU" sz="3200" dirty="0">
                <a:solidFill>
                  <a:schemeClr val="tx1"/>
                </a:solidFill>
              </a:rPr>
              <a:t>Руководитель работы: </a:t>
            </a:r>
          </a:p>
          <a:p>
            <a:pPr algn="l">
              <a:lnSpc>
                <a:spcPct val="100000"/>
              </a:lnSpc>
              <a:spcBef>
                <a:spcPts val="400"/>
              </a:spcBef>
              <a:spcAft>
                <a:spcPts val="400"/>
              </a:spcAft>
            </a:pPr>
            <a:r>
              <a:rPr lang="ru-RU" sz="3200" b="1" dirty="0">
                <a:solidFill>
                  <a:schemeClr val="tx1"/>
                </a:solidFill>
              </a:rPr>
              <a:t>Киселева Светлана Владимировна</a:t>
            </a:r>
            <a:r>
              <a:rPr lang="ru-RU" sz="3200" dirty="0">
                <a:solidFill>
                  <a:schemeClr val="tx1"/>
                </a:solidFill>
              </a:rPr>
              <a:t>,</a:t>
            </a:r>
          </a:p>
          <a:p>
            <a:pPr algn="l">
              <a:lnSpc>
                <a:spcPct val="100000"/>
              </a:lnSpc>
              <a:spcBef>
                <a:spcPts val="400"/>
              </a:spcBef>
              <a:spcAft>
                <a:spcPts val="400"/>
              </a:spcAft>
            </a:pPr>
            <a:r>
              <a:rPr lang="ru-RU" sz="3200" dirty="0">
                <a:solidFill>
                  <a:schemeClr val="tx1"/>
                </a:solidFill>
              </a:rPr>
              <a:t>учитель начальных классов  СШ №56 г.</a:t>
            </a:r>
            <a:endParaRPr lang="ru-RU" dirty="0"/>
          </a:p>
        </p:txBody>
      </p:sp>
    </p:spTree>
    <p:extLst>
      <p:ext uri="{BB962C8B-B14F-4D97-AF65-F5344CB8AC3E}">
        <p14:creationId xmlns:p14="http://schemas.microsoft.com/office/powerpoint/2010/main" val="352757502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8379716" cy="419646"/>
          </a:xfrm>
        </p:spPr>
        <p:txBody>
          <a:bodyPr>
            <a:normAutofit/>
          </a:bodyPr>
          <a:lstStyle/>
          <a:p>
            <a:pPr algn="ctr"/>
            <a:r>
              <a:rPr lang="ru-RU" dirty="0">
                <a:latin typeface="Times New Roman" pitchFamily="18" charset="0"/>
                <a:cs typeface="Times New Roman" pitchFamily="18" charset="0"/>
              </a:rPr>
              <a:t>Жизненный цикл</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1520" y="1340768"/>
            <a:ext cx="8585396" cy="5328592"/>
          </a:xfrm>
        </p:spPr>
      </p:pic>
      <p:sp>
        <p:nvSpPr>
          <p:cNvPr id="6" name="Текст 5"/>
          <p:cNvSpPr>
            <a:spLocks noGrp="1"/>
          </p:cNvSpPr>
          <p:nvPr>
            <p:ph type="body" sz="half" idx="2"/>
          </p:nvPr>
        </p:nvSpPr>
        <p:spPr>
          <a:xfrm>
            <a:off x="107504" y="692696"/>
            <a:ext cx="9036496" cy="648072"/>
          </a:xfrm>
        </p:spPr>
        <p:txBody>
          <a:bodyPr>
            <a:noAutofit/>
          </a:bodyPr>
          <a:lstStyle/>
          <a:p>
            <a:r>
              <a:rPr lang="ru-RU" sz="1700" b="0" i="0" dirty="0">
                <a:solidFill>
                  <a:srgbClr val="2A2A2A"/>
                </a:solidFill>
                <a:effectLst/>
                <a:latin typeface="Times New Roman" panose="02020603050405020304" pitchFamily="18" charset="0"/>
                <a:cs typeface="Times New Roman" panose="02020603050405020304" pitchFamily="18" charset="0"/>
              </a:rPr>
              <a:t>По окончанию цикла развития гусеница превращается в куколку, из которой затем появляется бабочка.</a:t>
            </a:r>
            <a:endParaRPr lang="ru-RU" sz="17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29113379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3050"/>
            <a:ext cx="3286001" cy="419646"/>
          </a:xfrm>
        </p:spPr>
        <p:txBody>
          <a:bodyPr/>
          <a:lstStyle/>
          <a:p>
            <a:pPr algn="ctr"/>
            <a:r>
              <a:rPr lang="ru-RU" dirty="0">
                <a:latin typeface="Times New Roman" panose="02020603050405020304" pitchFamily="18" charset="0"/>
                <a:cs typeface="Times New Roman" panose="02020603050405020304" pitchFamily="18" charset="0"/>
              </a:rPr>
              <a:t>Линька</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975640" y="3660777"/>
            <a:ext cx="4988847" cy="2979962"/>
          </a:xfrm>
        </p:spPr>
      </p:pic>
      <p:sp>
        <p:nvSpPr>
          <p:cNvPr id="6" name="Текст 5"/>
          <p:cNvSpPr>
            <a:spLocks noGrp="1"/>
          </p:cNvSpPr>
          <p:nvPr>
            <p:ph type="body" sz="half" idx="2"/>
          </p:nvPr>
        </p:nvSpPr>
        <p:spPr>
          <a:xfrm>
            <a:off x="179512" y="764705"/>
            <a:ext cx="3774818" cy="3816423"/>
          </a:xfrm>
        </p:spPr>
        <p:txBody>
          <a:bodyPr>
            <a:noAutofit/>
          </a:bodyPr>
          <a:lstStyle/>
          <a:p>
            <a:r>
              <a:rPr lang="ru-RU" sz="1700" b="0" i="0" dirty="0">
                <a:solidFill>
                  <a:srgbClr val="2A2A2A"/>
                </a:solidFill>
                <a:effectLst/>
                <a:latin typeface="Times New Roman" panose="02020603050405020304" pitchFamily="18" charset="0"/>
                <a:cs typeface="Times New Roman" panose="02020603050405020304" pitchFamily="18" charset="0"/>
              </a:rPr>
              <a:t>Каждая гусеница за весь период существования линяет несколько раз. Наименьшему числу линек подвержены гусеницы-минеры (2 раза). Стандартное количество линек — 4, хотя отдельные виды линяют 5 или 7 раз. Неблагоприятные условия окружающей среды вызывают резкое увеличение числа линек, например, гусеница платяной моли может линять от 4 до 40 раз. Также замечено, что самки линяют чаще самцов.</a:t>
            </a:r>
            <a:endParaRPr lang="ru-RU" sz="1700" dirty="0">
              <a:latin typeface="Times New Roman" panose="02020603050405020304" pitchFamily="18" charset="0"/>
              <a:cs typeface="Times New Roman" pitchFamily="18" charset="0"/>
            </a:endParaRPr>
          </a:p>
        </p:txBody>
      </p:sp>
      <p:pic>
        <p:nvPicPr>
          <p:cNvPr id="3" name="Рисунок 2" descr="Без названия"/>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954330" y="116632"/>
            <a:ext cx="5010158" cy="3312368"/>
          </a:xfrm>
          <a:prstGeom prst="rect">
            <a:avLst/>
          </a:prstGeom>
          <a:ln>
            <a:noFill/>
          </a:ln>
          <a:effectLst>
            <a:softEdge rad="112500"/>
          </a:effectLst>
        </p:spPr>
      </p:pic>
      <p:pic>
        <p:nvPicPr>
          <p:cNvPr id="5" name="Рисунок 4">
            <a:extLst>
              <a:ext uri="{FF2B5EF4-FFF2-40B4-BE49-F238E27FC236}">
                <a16:creationId xmlns:a16="http://schemas.microsoft.com/office/drawing/2014/main" id="{4C111A2B-3186-489B-8204-F5255826502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1916" y="4077072"/>
            <a:ext cx="3495988" cy="2442597"/>
          </a:xfrm>
          <a:prstGeom prst="rect">
            <a:avLst/>
          </a:prstGeom>
        </p:spPr>
      </p:pic>
    </p:spTree>
    <p:extLst>
      <p:ext uri="{BB962C8B-B14F-4D97-AF65-F5344CB8AC3E}">
        <p14:creationId xmlns:p14="http://schemas.microsoft.com/office/powerpoint/2010/main" val="20956391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3050"/>
            <a:ext cx="3286001" cy="419646"/>
          </a:xfrm>
        </p:spPr>
        <p:txBody>
          <a:bodyPr/>
          <a:lstStyle/>
          <a:p>
            <a:pPr algn="ctr"/>
            <a:r>
              <a:rPr lang="ru-RU" dirty="0">
                <a:latin typeface="Times New Roman" panose="02020603050405020304" pitchFamily="18" charset="0"/>
                <a:cs typeface="Times New Roman" panose="02020603050405020304" pitchFamily="18" charset="0"/>
              </a:rPr>
              <a:t>Шёлк</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990051" y="3172004"/>
            <a:ext cx="3973195" cy="3537247"/>
          </a:xfrm>
        </p:spPr>
      </p:pic>
      <p:sp>
        <p:nvSpPr>
          <p:cNvPr id="6" name="Текст 5"/>
          <p:cNvSpPr>
            <a:spLocks noGrp="1"/>
          </p:cNvSpPr>
          <p:nvPr>
            <p:ph type="body" sz="half" idx="2"/>
          </p:nvPr>
        </p:nvSpPr>
        <p:spPr>
          <a:xfrm>
            <a:off x="179512" y="692697"/>
            <a:ext cx="4463362" cy="6912768"/>
          </a:xfrm>
        </p:spPr>
        <p:txBody>
          <a:bodyPr>
            <a:noAutofit/>
          </a:bodyPr>
          <a:lstStyle/>
          <a:p>
            <a:r>
              <a:rPr lang="ru-RU" sz="1700" b="0" i="0" dirty="0">
                <a:solidFill>
                  <a:srgbClr val="2A2A2A"/>
                </a:solidFill>
                <a:effectLst/>
                <a:latin typeface="Times New Roman" panose="02020603050405020304" pitchFamily="18" charset="0"/>
                <a:cs typeface="Times New Roman" panose="02020603050405020304" pitchFamily="18" charset="0"/>
              </a:rPr>
              <a:t>Каждая гусеница выделяет шелк, который она использует для передвижения и прикрепления к поверхностям. Когда гусеница ползет по ветке, за ней тянется тончайшая шелковая дорожка. Если она откуда-то падает, то обязательно повиснет на своей шелковой нити. </a:t>
            </a:r>
            <a:r>
              <a:rPr lang="ru-RU" sz="1700" b="0" i="0" dirty="0" err="1">
                <a:solidFill>
                  <a:srgbClr val="2A2A2A"/>
                </a:solidFill>
                <a:effectLst/>
                <a:latin typeface="Times New Roman" panose="02020603050405020304" pitchFamily="18" charset="0"/>
                <a:cs typeface="Times New Roman" panose="02020603050405020304" pitchFamily="18" charset="0"/>
              </a:rPr>
              <a:t>Шелкоотделение</a:t>
            </a:r>
            <a:r>
              <a:rPr lang="ru-RU" sz="1700" b="0" i="0" dirty="0">
                <a:solidFill>
                  <a:srgbClr val="2A2A2A"/>
                </a:solidFill>
                <a:effectLst/>
                <a:latin typeface="Times New Roman" panose="02020603050405020304" pitchFamily="18" charset="0"/>
                <a:cs typeface="Times New Roman" panose="02020603050405020304" pitchFamily="18" charset="0"/>
              </a:rPr>
              <a:t> происходит за счет прядильного аппарата гусеницы, состоящего из прядильного сосочка-трубочки, расположенного на щитке — склерите.</a:t>
            </a:r>
          </a:p>
          <a:p>
            <a:pPr algn="l" fontAlgn="base"/>
            <a:r>
              <a:rPr lang="ru-RU" sz="1700" b="0" i="0" dirty="0">
                <a:solidFill>
                  <a:srgbClr val="2A2A2A"/>
                </a:solidFill>
                <a:effectLst/>
                <a:latin typeface="Times New Roman" panose="02020603050405020304" pitchFamily="18" charset="0"/>
                <a:cs typeface="Times New Roman" panose="02020603050405020304" pitchFamily="18" charset="0"/>
              </a:rPr>
              <a:t>Образованное шелковое волокно выходит из отверстия губных желез, а затем проходит прессовку, придающую волокну форму ленты. Волокна гусеницы выделяются парой желез и в выходном протоке железы склеиваются специальным липким веществом. Механизм затвердевания шелковых волокон недостаточно изучен, но версия затвердевания путем высыхания была отвергнута, потому что шелк водных гусениц затвердевает прямо в воде.</a:t>
            </a:r>
          </a:p>
        </p:txBody>
      </p:sp>
      <p:pic>
        <p:nvPicPr>
          <p:cNvPr id="3" name="Рисунок 2"/>
          <p:cNvPicPr>
            <a:picLocks noGrp="1" noChangeAspect="1"/>
          </p:cNvPicPr>
          <p:nvPr isPhoto="1"/>
        </p:nvPicPr>
        <p:blipFill>
          <a:blip r:embed="rId3">
            <a:extLst>
              <a:ext uri="{28A0092B-C50C-407E-A947-70E740481C1C}">
                <a14:useLocalDpi xmlns:a14="http://schemas.microsoft.com/office/drawing/2010/main" val="0"/>
              </a:ext>
            </a:extLst>
          </a:blip>
          <a:srcRect/>
          <a:stretch/>
        </p:blipFill>
        <p:spPr>
          <a:xfrm>
            <a:off x="4642874" y="219676"/>
            <a:ext cx="4324916" cy="2952328"/>
          </a:xfrm>
          <a:prstGeom prst="rect">
            <a:avLst/>
          </a:prstGeom>
          <a:ln>
            <a:noFill/>
          </a:ln>
          <a:effectLst>
            <a:softEdge rad="112500"/>
          </a:effectLst>
        </p:spPr>
      </p:pic>
    </p:spTree>
    <p:extLst>
      <p:ext uri="{BB962C8B-B14F-4D97-AF65-F5344CB8AC3E}">
        <p14:creationId xmlns:p14="http://schemas.microsoft.com/office/powerpoint/2010/main" val="46408194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88640"/>
            <a:ext cx="3008313" cy="491654"/>
          </a:xfrm>
        </p:spPr>
        <p:txBody>
          <a:bodyPr>
            <a:normAutofit/>
          </a:bodyPr>
          <a:lstStyle/>
          <a:p>
            <a:pPr algn="ctr"/>
            <a:r>
              <a:rPr lang="ru-RU" dirty="0">
                <a:latin typeface="Times New Roman" pitchFamily="18" charset="0"/>
                <a:cs typeface="Times New Roman" pitchFamily="18" charset="0"/>
              </a:rPr>
              <a:t>Питание</a:t>
            </a:r>
            <a:endParaRPr lang="ru-RU" dirty="0"/>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0548" y="2924944"/>
            <a:ext cx="5041932" cy="3728392"/>
          </a:xfrm>
        </p:spPr>
      </p:pic>
      <p:sp>
        <p:nvSpPr>
          <p:cNvPr id="6" name="Текст 5"/>
          <p:cNvSpPr>
            <a:spLocks noGrp="1"/>
          </p:cNvSpPr>
          <p:nvPr>
            <p:ph type="body" sz="half" idx="2"/>
          </p:nvPr>
        </p:nvSpPr>
        <p:spPr>
          <a:xfrm>
            <a:off x="179512" y="692696"/>
            <a:ext cx="3296345" cy="3240360"/>
          </a:xfrm>
        </p:spPr>
        <p:txBody>
          <a:bodyPr>
            <a:normAutofit lnSpcReduction="10000"/>
          </a:bodyPr>
          <a:lstStyle/>
          <a:p>
            <a:r>
              <a:rPr lang="ru-RU" sz="1700" dirty="0">
                <a:latin typeface="Times New Roman" pitchFamily="18" charset="0"/>
                <a:cs typeface="Times New Roman" pitchFamily="18" charset="0"/>
              </a:rPr>
              <a:t>Большинство гусениц являются фитофагами — питаются листьями, цветками и плодами различных растений.</a:t>
            </a:r>
          </a:p>
          <a:p>
            <a:r>
              <a:rPr lang="ru-RU" sz="1700" dirty="0">
                <a:latin typeface="Times New Roman" pitchFamily="18" charset="0"/>
                <a:cs typeface="Times New Roman" pitchFamily="18" charset="0"/>
              </a:rPr>
              <a:t>Представители немногих семейства (стеклянницы, древоточцы, некоторые </a:t>
            </a:r>
            <a:r>
              <a:rPr lang="ru-RU" sz="1700" u="sng" dirty="0" err="1">
                <a:latin typeface="Times New Roman" pitchFamily="18" charset="0"/>
                <a:cs typeface="Times New Roman" pitchFamily="18" charset="0"/>
              </a:rPr>
              <a:t>кастнии</a:t>
            </a:r>
            <a:r>
              <a:rPr lang="ru-RU" sz="1700" dirty="0">
                <a:latin typeface="Times New Roman" pitchFamily="18" charset="0"/>
                <a:cs typeface="Times New Roman" pitchFamily="18" charset="0"/>
              </a:rPr>
              <a:t>) являются </a:t>
            </a:r>
            <a:r>
              <a:rPr lang="ru-RU" sz="1700" dirty="0" err="1">
                <a:latin typeface="Times New Roman" pitchFamily="18" charset="0"/>
                <a:cs typeface="Times New Roman" pitchFamily="18" charset="0"/>
              </a:rPr>
              <a:t>ксилофагами</a:t>
            </a:r>
            <a:r>
              <a:rPr lang="ru-RU" sz="1700" dirty="0">
                <a:latin typeface="Times New Roman" pitchFamily="18" charset="0"/>
                <a:cs typeface="Times New Roman" pitchFamily="18" charset="0"/>
              </a:rPr>
              <a:t> и питаются древесиной, прогрызают ходы в стволах и ветвях древесных или корнях травянистых растений.</a:t>
            </a:r>
          </a:p>
        </p:txBody>
      </p:sp>
      <p:pic>
        <p:nvPicPr>
          <p:cNvPr id="3" name="Рисунок 2" descr="Gusenitsa-5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419872" y="188640"/>
            <a:ext cx="5544616" cy="2640794"/>
          </a:xfrm>
          <a:prstGeom prst="rect">
            <a:avLst/>
          </a:prstGeom>
          <a:ln>
            <a:noFill/>
          </a:ln>
          <a:effectLst>
            <a:softEdge rad="112500"/>
          </a:effectLst>
        </p:spPr>
      </p:pic>
      <p:pic>
        <p:nvPicPr>
          <p:cNvPr id="5" name="Рисунок 4">
            <a:extLst>
              <a:ext uri="{FF2B5EF4-FFF2-40B4-BE49-F238E27FC236}">
                <a16:creationId xmlns:a16="http://schemas.microsoft.com/office/drawing/2014/main" id="{61FA95E7-BDC1-405E-A501-BBF663DE6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3" y="4124534"/>
            <a:ext cx="3528392" cy="2528801"/>
          </a:xfrm>
          <a:prstGeom prst="rect">
            <a:avLst/>
          </a:prstGeom>
        </p:spPr>
      </p:pic>
    </p:spTree>
    <p:extLst>
      <p:ext uri="{BB962C8B-B14F-4D97-AF65-F5344CB8AC3E}">
        <p14:creationId xmlns:p14="http://schemas.microsoft.com/office/powerpoint/2010/main" val="360025740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3050"/>
            <a:ext cx="3286001" cy="419646"/>
          </a:xfrm>
        </p:spPr>
        <p:txBody>
          <a:bodyPr/>
          <a:lstStyle/>
          <a:p>
            <a:pPr algn="ctr"/>
            <a:r>
              <a:rPr lang="ru-RU" dirty="0">
                <a:latin typeface="Times New Roman" panose="02020603050405020304" pitchFamily="18" charset="0"/>
                <a:cs typeface="Times New Roman" panose="02020603050405020304" pitchFamily="18" charset="0"/>
              </a:rPr>
              <a:t>Защита от хищников</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975640" y="3311090"/>
            <a:ext cx="4988847" cy="3232772"/>
          </a:xfrm>
        </p:spPr>
      </p:pic>
      <p:sp>
        <p:nvSpPr>
          <p:cNvPr id="6" name="Текст 5"/>
          <p:cNvSpPr>
            <a:spLocks noGrp="1"/>
          </p:cNvSpPr>
          <p:nvPr>
            <p:ph type="body" sz="half" idx="2"/>
          </p:nvPr>
        </p:nvSpPr>
        <p:spPr>
          <a:xfrm>
            <a:off x="179512" y="764705"/>
            <a:ext cx="3774818" cy="3816423"/>
          </a:xfrm>
        </p:spPr>
        <p:txBody>
          <a:bodyPr>
            <a:noAutofit/>
          </a:bodyPr>
          <a:lstStyle/>
          <a:p>
            <a:r>
              <a:rPr lang="ru-RU" sz="1700" dirty="0">
                <a:latin typeface="Times New Roman" pitchFamily="18" charset="0"/>
                <a:cs typeface="Times New Roman" pitchFamily="18" charset="0"/>
              </a:rPr>
              <a:t>Открыто живущие гусеницы преимущественно имеют покровительственную окраску, что делает их мало заметными на кормовых растениях. Либо же они, наоборот, отличаются яркой окраской, так как несъедобны для хищников, а заметная, запоминающаяся внешность служит для них защитой от хищников. Птица, которая попробовала съесть обладающую неприятным вкусом гусеницу, запоминает этот случай и больше не трогает гусениц с подобной окраской тела.</a:t>
            </a:r>
          </a:p>
        </p:txBody>
      </p:sp>
      <p:pic>
        <p:nvPicPr>
          <p:cNvPr id="3" name="Рисунок 2" descr="Без названия"/>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954330" y="116632"/>
            <a:ext cx="5010158" cy="2952328"/>
          </a:xfrm>
          <a:prstGeom prst="rect">
            <a:avLst/>
          </a:prstGeom>
          <a:ln>
            <a:noFill/>
          </a:ln>
          <a:effectLst>
            <a:softEdge rad="112500"/>
          </a:effectLst>
        </p:spPr>
      </p:pic>
      <p:pic>
        <p:nvPicPr>
          <p:cNvPr id="5" name="Рисунок 4">
            <a:extLst>
              <a:ext uri="{FF2B5EF4-FFF2-40B4-BE49-F238E27FC236}">
                <a16:creationId xmlns:a16="http://schemas.microsoft.com/office/drawing/2014/main" id="{4C111A2B-3186-489B-8204-F52558265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42" y="4603612"/>
            <a:ext cx="3565369" cy="2062116"/>
          </a:xfrm>
          <a:prstGeom prst="rect">
            <a:avLst/>
          </a:prstGeom>
        </p:spPr>
      </p:pic>
    </p:spTree>
    <p:extLst>
      <p:ext uri="{BB962C8B-B14F-4D97-AF65-F5344CB8AC3E}">
        <p14:creationId xmlns:p14="http://schemas.microsoft.com/office/powerpoint/2010/main" val="137310559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3050"/>
            <a:ext cx="8712968" cy="419646"/>
          </a:xfrm>
        </p:spPr>
        <p:txBody>
          <a:bodyPr/>
          <a:lstStyle/>
          <a:p>
            <a:pPr algn="ctr"/>
            <a:r>
              <a:rPr lang="ru-RU" dirty="0">
                <a:latin typeface="Times New Roman" panose="02020603050405020304" pitchFamily="18" charset="0"/>
                <a:cs typeface="Times New Roman" panose="02020603050405020304" pitchFamily="18" charset="0"/>
              </a:rPr>
              <a:t>Обитание</a:t>
            </a:r>
          </a:p>
        </p:txBody>
      </p:sp>
      <p:sp>
        <p:nvSpPr>
          <p:cNvPr id="6" name="Текст 5"/>
          <p:cNvSpPr>
            <a:spLocks noGrp="1"/>
          </p:cNvSpPr>
          <p:nvPr>
            <p:ph type="body" sz="half" idx="2"/>
          </p:nvPr>
        </p:nvSpPr>
        <p:spPr>
          <a:xfrm>
            <a:off x="179512" y="692697"/>
            <a:ext cx="8712968" cy="6912768"/>
          </a:xfrm>
        </p:spPr>
        <p:txBody>
          <a:bodyPr>
            <a:noAutofit/>
          </a:bodyPr>
          <a:lstStyle/>
          <a:p>
            <a:pPr algn="l" fontAlgn="base"/>
            <a:r>
              <a:rPr lang="ru-RU" sz="1700" b="0" i="0" dirty="0">
                <a:solidFill>
                  <a:srgbClr val="2A2A2A"/>
                </a:solidFill>
                <a:effectLst/>
                <a:latin typeface="Times New Roman" panose="02020603050405020304" pitchFamily="18" charset="0"/>
                <a:cs typeface="Times New Roman" panose="02020603050405020304" pitchFamily="18" charset="0"/>
              </a:rPr>
              <a:t>	Большинство гусениц живут на земле, хотя отдельные виды развиваются под водой (ширококрылые огневки). А гусеницы гавайской моли обитают и на земле, и в воде, будучи приспособленными к существованию в любой среде.</a:t>
            </a:r>
          </a:p>
          <a:p>
            <a:pPr algn="l" fontAlgn="base"/>
            <a:r>
              <a:rPr lang="ru-RU" sz="1700" b="0" i="0" dirty="0">
                <a:solidFill>
                  <a:srgbClr val="2A2A2A"/>
                </a:solidFill>
                <a:effectLst/>
                <a:latin typeface="Times New Roman" panose="02020603050405020304" pitchFamily="18" charset="0"/>
                <a:cs typeface="Times New Roman" panose="02020603050405020304" pitchFamily="18" charset="0"/>
              </a:rPr>
              <a:t>	В соответствии с условиями существования, гусениц разделяют на 2 категории: скрытных и ведущих свободный образ жизни.</a:t>
            </a:r>
          </a:p>
          <a:p>
            <a:pPr algn="l" fontAlgn="base"/>
            <a:r>
              <a:rPr lang="ru-RU" sz="1700" b="0" i="0" dirty="0">
                <a:solidFill>
                  <a:srgbClr val="2A2A2A"/>
                </a:solidFill>
                <a:effectLst/>
                <a:latin typeface="Times New Roman" panose="02020603050405020304" pitchFamily="18" charset="0"/>
                <a:cs typeface="Times New Roman" panose="02020603050405020304" pitchFamily="18" charset="0"/>
              </a:rPr>
              <a:t>К скрытным гусеницам относятся следующие разновидности:</a:t>
            </a:r>
          </a:p>
          <a:p>
            <a:pPr marL="285750" indent="-285750" algn="l" fontAlgn="base">
              <a:buFont typeface="Wingdings" panose="05000000000000000000" pitchFamily="2" charset="2"/>
              <a:buChar char="v"/>
            </a:pPr>
            <a:r>
              <a:rPr lang="ru-RU" sz="1700" b="0" i="0" dirty="0" err="1">
                <a:solidFill>
                  <a:srgbClr val="2A2A2A"/>
                </a:solidFill>
                <a:effectLst/>
                <a:latin typeface="Times New Roman" panose="02020603050405020304" pitchFamily="18" charset="0"/>
                <a:cs typeface="Times New Roman" panose="02020603050405020304" pitchFamily="18" charset="0"/>
              </a:rPr>
              <a:t>листоверты</a:t>
            </a:r>
            <a:r>
              <a:rPr lang="ru-RU" sz="1700" b="0" i="0" dirty="0">
                <a:solidFill>
                  <a:srgbClr val="2A2A2A"/>
                </a:solidFill>
                <a:effectLst/>
                <a:latin typeface="Times New Roman" panose="02020603050405020304" pitchFamily="18" charset="0"/>
                <a:cs typeface="Times New Roman" panose="02020603050405020304" pitchFamily="18" charset="0"/>
              </a:rPr>
              <a:t> — развиваются в скрученных листьях деревьев;</a:t>
            </a:r>
          </a:p>
          <a:p>
            <a:pPr marL="285750" indent="-285750" algn="l" fontAlgn="base">
              <a:buFont typeface="Wingdings" panose="05000000000000000000" pitchFamily="2" charset="2"/>
              <a:buChar char="v"/>
            </a:pPr>
            <a:r>
              <a:rPr lang="ru-RU" sz="1700" b="0" i="0" dirty="0">
                <a:solidFill>
                  <a:srgbClr val="2A2A2A"/>
                </a:solidFill>
                <a:effectLst/>
                <a:latin typeface="Times New Roman" panose="02020603050405020304" pitchFamily="18" charset="0"/>
                <a:cs typeface="Times New Roman" panose="02020603050405020304" pitchFamily="18" charset="0"/>
              </a:rPr>
              <a:t>плодоядные (</a:t>
            </a:r>
            <a:r>
              <a:rPr lang="ru-RU" sz="1700" b="0" i="0" dirty="0" err="1">
                <a:solidFill>
                  <a:srgbClr val="2A2A2A"/>
                </a:solidFill>
                <a:effectLst/>
                <a:latin typeface="Times New Roman" panose="02020603050405020304" pitchFamily="18" charset="0"/>
                <a:cs typeface="Times New Roman" panose="02020603050405020304" pitchFamily="18" charset="0"/>
              </a:rPr>
              <a:t>карпофаги</a:t>
            </a:r>
            <a:r>
              <a:rPr lang="ru-RU" sz="1700" b="0" i="0" dirty="0">
                <a:solidFill>
                  <a:srgbClr val="2A2A2A"/>
                </a:solidFill>
                <a:effectLst/>
                <a:latin typeface="Times New Roman" panose="02020603050405020304" pitchFamily="18" charset="0"/>
                <a:cs typeface="Times New Roman" panose="02020603050405020304" pitchFamily="18" charset="0"/>
              </a:rPr>
              <a:t>) — живут в плодах;</a:t>
            </a:r>
          </a:p>
          <a:p>
            <a:pPr marL="285750" indent="-285750" algn="l" fontAlgn="base">
              <a:buFont typeface="Wingdings" panose="05000000000000000000" pitchFamily="2" charset="2"/>
              <a:buChar char="v"/>
            </a:pPr>
            <a:r>
              <a:rPr lang="ru-RU" sz="1700" b="0" i="0" dirty="0">
                <a:solidFill>
                  <a:srgbClr val="2A2A2A"/>
                </a:solidFill>
                <a:effectLst/>
                <a:latin typeface="Times New Roman" panose="02020603050405020304" pitchFamily="18" charset="0"/>
                <a:cs typeface="Times New Roman" panose="02020603050405020304" pitchFamily="18" charset="0"/>
              </a:rPr>
              <a:t>бурильщики (</a:t>
            </a:r>
            <a:r>
              <a:rPr lang="ru-RU" sz="1700" b="0" i="0" dirty="0" err="1">
                <a:solidFill>
                  <a:srgbClr val="2A2A2A"/>
                </a:solidFill>
                <a:effectLst/>
                <a:latin typeface="Times New Roman" panose="02020603050405020304" pitchFamily="18" charset="0"/>
                <a:cs typeface="Times New Roman" panose="02020603050405020304" pitchFamily="18" charset="0"/>
              </a:rPr>
              <a:t>ксилофаги</a:t>
            </a:r>
            <a:r>
              <a:rPr lang="ru-RU" sz="1700" b="0" i="0" dirty="0">
                <a:solidFill>
                  <a:srgbClr val="2A2A2A"/>
                </a:solidFill>
                <a:effectLst/>
                <a:latin typeface="Times New Roman" panose="02020603050405020304" pitchFamily="18" charset="0"/>
                <a:cs typeface="Times New Roman" panose="02020603050405020304" pitchFamily="18" charset="0"/>
              </a:rPr>
              <a:t>) — обитают внутри стволов, побегов и корней деревьев;</a:t>
            </a:r>
          </a:p>
          <a:p>
            <a:pPr marL="285750" indent="-285750" algn="l" fontAlgn="base">
              <a:buFont typeface="Wingdings" panose="05000000000000000000" pitchFamily="2" charset="2"/>
              <a:buChar char="v"/>
            </a:pPr>
            <a:r>
              <a:rPr lang="ru-RU" sz="1700" b="0" i="0" dirty="0">
                <a:solidFill>
                  <a:srgbClr val="2A2A2A"/>
                </a:solidFill>
                <a:effectLst/>
                <a:latin typeface="Times New Roman" panose="02020603050405020304" pitchFamily="18" charset="0"/>
                <a:cs typeface="Times New Roman" panose="02020603050405020304" pitchFamily="18" charset="0"/>
              </a:rPr>
              <a:t>минеры — проделывают ходы и населяют структуру листьев, черешки, почки и кожуру плодов;</a:t>
            </a:r>
          </a:p>
          <a:p>
            <a:pPr marL="285750" indent="-285750" algn="l" fontAlgn="base">
              <a:buFont typeface="Wingdings" panose="05000000000000000000" pitchFamily="2" charset="2"/>
              <a:buChar char="v"/>
            </a:pPr>
            <a:r>
              <a:rPr lang="ru-RU" sz="1700" b="0" i="0" dirty="0" err="1">
                <a:solidFill>
                  <a:srgbClr val="2A2A2A"/>
                </a:solidFill>
                <a:effectLst/>
                <a:latin typeface="Times New Roman" panose="02020603050405020304" pitchFamily="18" charset="0"/>
                <a:cs typeface="Times New Roman" panose="02020603050405020304" pitchFamily="18" charset="0"/>
              </a:rPr>
              <a:t>галлообразователи</a:t>
            </a:r>
            <a:r>
              <a:rPr lang="ru-RU" sz="1700" b="0" i="0" dirty="0">
                <a:solidFill>
                  <a:srgbClr val="2A2A2A"/>
                </a:solidFill>
                <a:effectLst/>
                <a:latin typeface="Times New Roman" panose="02020603050405020304" pitchFamily="18" charset="0"/>
                <a:cs typeface="Times New Roman" panose="02020603050405020304" pitchFamily="18" charset="0"/>
              </a:rPr>
              <a:t> — провоцируют патологическое разрастание поврежденных ими частей растения;</a:t>
            </a:r>
          </a:p>
          <a:p>
            <a:pPr marL="285750" indent="-285750" algn="l" fontAlgn="base">
              <a:buFont typeface="Wingdings" panose="05000000000000000000" pitchFamily="2" charset="2"/>
              <a:buChar char="v"/>
            </a:pPr>
            <a:r>
              <a:rPr lang="ru-RU" sz="1700" b="0" i="0" dirty="0">
                <a:solidFill>
                  <a:srgbClr val="2A2A2A"/>
                </a:solidFill>
                <a:effectLst/>
                <a:latin typeface="Times New Roman" panose="02020603050405020304" pitchFamily="18" charset="0"/>
                <a:cs typeface="Times New Roman" panose="02020603050405020304" pitchFamily="18" charset="0"/>
              </a:rPr>
              <a:t>подземные гусеницы — живут в земле;</a:t>
            </a:r>
          </a:p>
          <a:p>
            <a:pPr marL="285750" indent="-285750" algn="l" fontAlgn="base">
              <a:buFont typeface="Wingdings" panose="05000000000000000000" pitchFamily="2" charset="2"/>
              <a:buChar char="v"/>
            </a:pPr>
            <a:r>
              <a:rPr lang="ru-RU" sz="1700" b="0" i="0" dirty="0">
                <a:solidFill>
                  <a:srgbClr val="2A2A2A"/>
                </a:solidFill>
                <a:effectLst/>
                <a:latin typeface="Times New Roman" panose="02020603050405020304" pitchFamily="18" charset="0"/>
                <a:cs typeface="Times New Roman" panose="02020603050405020304" pitchFamily="18" charset="0"/>
              </a:rPr>
              <a:t>водные гусеницы – обитают в воде.</a:t>
            </a:r>
          </a:p>
          <a:p>
            <a:pPr algn="l" fontAlgn="base"/>
            <a:r>
              <a:rPr lang="ru-RU" sz="1700" b="0" i="0" dirty="0">
                <a:solidFill>
                  <a:srgbClr val="2A2A2A"/>
                </a:solidFill>
                <a:effectLst/>
                <a:latin typeface="Times New Roman" panose="02020603050405020304" pitchFamily="18" charset="0"/>
                <a:cs typeface="Times New Roman" panose="02020603050405020304" pitchFamily="18" charset="0"/>
              </a:rPr>
              <a:t>	Вторая разновидность гусениц, которые свободно обитают на поедаемых растениях, составляют большинство гусениц крупных видов бабочек.</a:t>
            </a:r>
          </a:p>
        </p:txBody>
      </p:sp>
    </p:spTree>
    <p:extLst>
      <p:ext uri="{BB962C8B-B14F-4D97-AF65-F5344CB8AC3E}">
        <p14:creationId xmlns:p14="http://schemas.microsoft.com/office/powerpoint/2010/main" val="29437897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Fafka\AppData\Local\Microsoft\Windows\Temporary Internet Files\Content.IE5\5LBW2ARH\250px-Hippotion_celerio_larv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 y="-9144"/>
            <a:ext cx="9131840" cy="686714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260648"/>
            <a:ext cx="7772400" cy="938535"/>
          </a:xfrm>
        </p:spPr>
        <p:txBody>
          <a:bodyPr>
            <a:normAutofit fontScale="90000"/>
          </a:bodyPr>
          <a:lstStyle/>
          <a:p>
            <a:r>
              <a:rPr lang="ru-RU" sz="7200" b="1" dirty="0">
                <a:solidFill>
                  <a:schemeClr val="tx2">
                    <a:lumMod val="75000"/>
                  </a:schemeClr>
                </a:solidFill>
                <a:latin typeface="Times New Roman" pitchFamily="18" charset="0"/>
                <a:cs typeface="Times New Roman" pitchFamily="18" charset="0"/>
              </a:rPr>
              <a:t>Содержание:</a:t>
            </a:r>
          </a:p>
        </p:txBody>
      </p:sp>
      <p:sp>
        <p:nvSpPr>
          <p:cNvPr id="3" name="Подзаголовок 2"/>
          <p:cNvSpPr>
            <a:spLocks noGrp="1"/>
          </p:cNvSpPr>
          <p:nvPr>
            <p:ph type="subTitle" idx="1"/>
          </p:nvPr>
        </p:nvSpPr>
        <p:spPr>
          <a:xfrm>
            <a:off x="2195736" y="1199183"/>
            <a:ext cx="5040560" cy="5542185"/>
          </a:xfrm>
        </p:spPr>
        <p:txBody>
          <a:bodyPr>
            <a:normAutofit/>
          </a:bodyPr>
          <a:lstStyle/>
          <a:p>
            <a:pPr marL="961200" indent="-457200" algn="l">
              <a:spcBef>
                <a:spcPts val="0"/>
              </a:spcBef>
              <a:buFont typeface="Wingdings" panose="05000000000000000000" pitchFamily="2" charset="2"/>
              <a:buChar char="v"/>
            </a:pPr>
            <a:r>
              <a:rPr lang="ru-RU" sz="2800" b="1" dirty="0">
                <a:solidFill>
                  <a:schemeClr val="tx1"/>
                </a:solidFill>
                <a:latin typeface="Times New Roman" panose="02020603050405020304" pitchFamily="18" charset="0"/>
                <a:cs typeface="Times New Roman" panose="02020603050405020304" pitchFamily="18" charset="0"/>
              </a:rPr>
              <a:t>Кто такие гусеницы?</a:t>
            </a:r>
          </a:p>
          <a:p>
            <a:pPr marL="961200" indent="-457200" algn="l">
              <a:spcBef>
                <a:spcPts val="0"/>
              </a:spcBef>
              <a:buFont typeface="Wingdings" panose="05000000000000000000" pitchFamily="2" charset="2"/>
              <a:buChar char="v"/>
            </a:pPr>
            <a:r>
              <a:rPr lang="ru-RU" sz="2800" b="1" dirty="0">
                <a:solidFill>
                  <a:schemeClr val="tx1"/>
                </a:solidFill>
                <a:latin typeface="Times New Roman" panose="02020603050405020304" pitchFamily="18" charset="0"/>
                <a:cs typeface="Times New Roman" panose="02020603050405020304" pitchFamily="18" charset="0"/>
              </a:rPr>
              <a:t>Строение гусениц</a:t>
            </a:r>
            <a:endParaRPr lang="en-US" sz="2800" b="1" dirty="0">
              <a:solidFill>
                <a:schemeClr val="tx1"/>
              </a:solidFill>
              <a:latin typeface="Times New Roman" panose="02020603050405020304" pitchFamily="18" charset="0"/>
              <a:cs typeface="Times New Roman" panose="02020603050405020304" pitchFamily="18" charset="0"/>
            </a:endParaRP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Голова</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Рот</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Конечности</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Покровы тела</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Жизненный цикл</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Линька</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Шёлк</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Питание</a:t>
            </a:r>
          </a:p>
          <a:p>
            <a:pPr marL="961200" indent="-457200" algn="l">
              <a:spcBef>
                <a:spcPts val="0"/>
              </a:spcBef>
              <a:buFont typeface="Wingdings" panose="05000000000000000000" pitchFamily="2" charset="2"/>
              <a:buChar char="v"/>
            </a:pP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Обитание</a:t>
            </a:r>
          </a:p>
        </p:txBody>
      </p:sp>
    </p:spTree>
    <p:extLst>
      <p:ext uri="{BB962C8B-B14F-4D97-AF65-F5344CB8AC3E}">
        <p14:creationId xmlns:p14="http://schemas.microsoft.com/office/powerpoint/2010/main" val="1533516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706090"/>
          </a:xfrm>
        </p:spPr>
        <p:txBody>
          <a:bodyPr>
            <a:normAutofit/>
          </a:bodyPr>
          <a:lstStyle/>
          <a:p>
            <a:r>
              <a:rPr lang="vi-VN" sz="4000" b="1" dirty="0"/>
              <a:t>Гусеница — </a:t>
            </a:r>
            <a:r>
              <a:rPr lang="ru-RU" sz="4000" b="1" dirty="0">
                <a:latin typeface="Times New Roman" panose="02020603050405020304" pitchFamily="18" charset="0"/>
                <a:cs typeface="Times New Roman" panose="02020603050405020304" pitchFamily="18" charset="0"/>
              </a:rPr>
              <a:t>это</a:t>
            </a:r>
            <a:r>
              <a:rPr lang="ru-RU" sz="4000" b="1" dirty="0"/>
              <a:t> </a:t>
            </a:r>
            <a:r>
              <a:rPr lang="vi-VN" sz="4000" b="1" dirty="0"/>
              <a:t>личинка насекомых</a:t>
            </a:r>
            <a:r>
              <a:rPr lang="ru-RU" sz="4000" b="1" dirty="0"/>
              <a:t>.</a:t>
            </a:r>
          </a:p>
        </p:txBody>
      </p:sp>
      <p:pic>
        <p:nvPicPr>
          <p:cNvPr id="3" name="Рисунок 2" descr="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78807" y="980728"/>
            <a:ext cx="8613673" cy="5688632"/>
          </a:xfrm>
          <a:prstGeom prst="rect">
            <a:avLst/>
          </a:prstGeom>
          <a:ln>
            <a:noFill/>
          </a:ln>
          <a:effectLst>
            <a:softEdge rad="112500"/>
          </a:effectLst>
        </p:spPr>
      </p:pic>
    </p:spTree>
    <p:extLst>
      <p:ext uri="{BB962C8B-B14F-4D97-AF65-F5344CB8AC3E}">
        <p14:creationId xmlns:p14="http://schemas.microsoft.com/office/powerpoint/2010/main" val="3851215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419646"/>
          </a:xfrm>
        </p:spPr>
        <p:txBody>
          <a:bodyPr>
            <a:normAutofit/>
          </a:bodyPr>
          <a:lstStyle/>
          <a:p>
            <a:pPr algn="ctr"/>
            <a:r>
              <a:rPr lang="ru-RU" dirty="0">
                <a:latin typeface="Times New Roman" pitchFamily="18" charset="0"/>
                <a:cs typeface="Times New Roman" pitchFamily="18" charset="0"/>
              </a:rPr>
              <a:t>Строение</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952" y="116632"/>
            <a:ext cx="4787874" cy="3180516"/>
          </a:xfrm>
        </p:spPr>
      </p:pic>
      <p:sp>
        <p:nvSpPr>
          <p:cNvPr id="6" name="Текст 5"/>
          <p:cNvSpPr>
            <a:spLocks noGrp="1"/>
          </p:cNvSpPr>
          <p:nvPr>
            <p:ph type="body" sz="half" idx="2"/>
          </p:nvPr>
        </p:nvSpPr>
        <p:spPr>
          <a:xfrm>
            <a:off x="187710" y="692696"/>
            <a:ext cx="3826765" cy="3090590"/>
          </a:xfrm>
        </p:spPr>
        <p:txBody>
          <a:bodyPr>
            <a:normAutofit/>
          </a:bodyPr>
          <a:lstStyle/>
          <a:p>
            <a:r>
              <a:rPr lang="ru-RU" sz="1700" b="1" dirty="0">
                <a:latin typeface="Times New Roman" pitchFamily="18" charset="0"/>
                <a:cs typeface="Times New Roman" pitchFamily="18" charset="0"/>
              </a:rPr>
              <a:t>Тело</a:t>
            </a:r>
            <a:r>
              <a:rPr lang="ru-RU" sz="1700" dirty="0">
                <a:latin typeface="Times New Roman" pitchFamily="18" charset="0"/>
                <a:cs typeface="Times New Roman" pitchFamily="18" charset="0"/>
              </a:rPr>
              <a:t> состоит из головы, трёх грудных и десяти брюшных сегментов. </a:t>
            </a:r>
            <a:r>
              <a:rPr lang="ru-RU" sz="1700" b="1" dirty="0">
                <a:latin typeface="Times New Roman" pitchFamily="18" charset="0"/>
                <a:cs typeface="Times New Roman" pitchFamily="18" charset="0"/>
              </a:rPr>
              <a:t>Голова</a:t>
            </a:r>
            <a:r>
              <a:rPr lang="ru-RU" sz="1700" dirty="0">
                <a:latin typeface="Times New Roman" pitchFamily="18" charset="0"/>
                <a:cs typeface="Times New Roman" pitchFamily="18" charset="0"/>
              </a:rPr>
              <a:t> с мощно склеротизованными покровами, остальное тело у большинства мягкое, без крупных склеритов. На теле развиты щетинки, расположенные строго определённым образом, специфичным для отдельных семейств, родов и даже видов.</a:t>
            </a:r>
          </a:p>
        </p:txBody>
      </p:sp>
      <p:pic>
        <p:nvPicPr>
          <p:cNvPr id="3" name="Рисунок 2" descr="3-3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139952" y="3429000"/>
            <a:ext cx="4752528" cy="3338138"/>
          </a:xfrm>
          <a:prstGeom prst="rect">
            <a:avLst/>
          </a:prstGeom>
          <a:ln>
            <a:noFill/>
          </a:ln>
          <a:effectLst>
            <a:softEdge rad="112500"/>
          </a:effectLst>
        </p:spPr>
      </p:pic>
      <p:pic>
        <p:nvPicPr>
          <p:cNvPr id="5" name="Рисунок 4">
            <a:extLst>
              <a:ext uri="{FF2B5EF4-FFF2-40B4-BE49-F238E27FC236}">
                <a16:creationId xmlns:a16="http://schemas.microsoft.com/office/drawing/2014/main" id="{44FBF729-EA35-468E-896C-1C942A3E3C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09" y="3837591"/>
            <a:ext cx="3826766" cy="2874566"/>
          </a:xfrm>
          <a:prstGeom prst="rect">
            <a:avLst/>
          </a:prstGeom>
        </p:spPr>
      </p:pic>
    </p:spTree>
    <p:extLst>
      <p:ext uri="{BB962C8B-B14F-4D97-AF65-F5344CB8AC3E}">
        <p14:creationId xmlns:p14="http://schemas.microsoft.com/office/powerpoint/2010/main" val="117839113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419646"/>
          </a:xfrm>
        </p:spPr>
        <p:txBody>
          <a:bodyPr>
            <a:normAutofit/>
          </a:bodyPr>
          <a:lstStyle/>
          <a:p>
            <a:pPr algn="ctr"/>
            <a:r>
              <a:rPr lang="ru-RU" dirty="0">
                <a:latin typeface="Times New Roman" pitchFamily="18" charset="0"/>
                <a:cs typeface="Times New Roman" pitchFamily="18" charset="0"/>
              </a:rPr>
              <a:t>Голова</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8108" y="2892622"/>
            <a:ext cx="5114372" cy="3875471"/>
          </a:xfrm>
        </p:spPr>
      </p:pic>
      <p:sp>
        <p:nvSpPr>
          <p:cNvPr id="6" name="Текст 5"/>
          <p:cNvSpPr>
            <a:spLocks noGrp="1"/>
          </p:cNvSpPr>
          <p:nvPr>
            <p:ph type="body" sz="half" idx="2"/>
          </p:nvPr>
        </p:nvSpPr>
        <p:spPr>
          <a:xfrm>
            <a:off x="107504" y="764704"/>
            <a:ext cx="3742612" cy="2664296"/>
          </a:xfrm>
        </p:spPr>
        <p:txBody>
          <a:bodyPr>
            <a:noAutofit/>
          </a:bodyPr>
          <a:lstStyle/>
          <a:p>
            <a:r>
              <a:rPr lang="ru-RU" sz="1700" dirty="0">
                <a:latin typeface="Times New Roman" pitchFamily="18" charset="0"/>
                <a:cs typeface="Times New Roman" pitchFamily="18" charset="0"/>
              </a:rPr>
              <a:t>Голова образована плотной капсулой, состоящей из шести слившихся сегментов. Часто условно выделяют участки головы, занимающие сравнительно небольшую область между лбом и глазами, называемые щеками. С нижней стороны головы находится затылочное отверстие, которое в большинстве случаев имеет форму символа сердца</a:t>
            </a:r>
            <a:r>
              <a:rPr lang="ru-RU" sz="1700" baseline="30000" dirty="0">
                <a:latin typeface="Times New Roman" pitchFamily="18" charset="0"/>
                <a:cs typeface="Times New Roman" pitchFamily="18" charset="0"/>
              </a:rPr>
              <a:t>.</a:t>
            </a:r>
            <a:endParaRPr lang="ru-RU" sz="1700" dirty="0">
              <a:latin typeface="Times New Roman" pitchFamily="18" charset="0"/>
              <a:cs typeface="Times New Roman" pitchFamily="18" charset="0"/>
            </a:endParaRPr>
          </a:p>
        </p:txBody>
      </p:sp>
      <p:pic>
        <p:nvPicPr>
          <p:cNvPr id="3" name="Рисунок 2" descr="232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850116" y="67841"/>
            <a:ext cx="5114372" cy="2857103"/>
          </a:xfrm>
          <a:prstGeom prst="rect">
            <a:avLst/>
          </a:prstGeom>
          <a:ln>
            <a:noFill/>
          </a:ln>
          <a:effectLst>
            <a:softEdge rad="112500"/>
          </a:effectLst>
        </p:spPr>
      </p:pic>
      <p:pic>
        <p:nvPicPr>
          <p:cNvPr id="5" name="Рисунок 4">
            <a:extLst>
              <a:ext uri="{FF2B5EF4-FFF2-40B4-BE49-F238E27FC236}">
                <a16:creationId xmlns:a16="http://schemas.microsoft.com/office/drawing/2014/main" id="{25BA6A3C-0EEA-4AB6-BE34-FC23996F0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613128"/>
            <a:ext cx="3384376" cy="2971822"/>
          </a:xfrm>
          <a:prstGeom prst="rect">
            <a:avLst/>
          </a:prstGeom>
        </p:spPr>
      </p:pic>
    </p:spTree>
    <p:extLst>
      <p:ext uri="{BB962C8B-B14F-4D97-AF65-F5344CB8AC3E}">
        <p14:creationId xmlns:p14="http://schemas.microsoft.com/office/powerpoint/2010/main" val="11997318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491654"/>
          </a:xfrm>
        </p:spPr>
        <p:txBody>
          <a:bodyPr>
            <a:noAutofit/>
          </a:bodyPr>
          <a:lstStyle/>
          <a:p>
            <a:pPr algn="ctr"/>
            <a:r>
              <a:rPr lang="ru-RU" dirty="0">
                <a:latin typeface="Times New Roman" pitchFamily="18" charset="0"/>
                <a:cs typeface="Times New Roman" pitchFamily="18" charset="0"/>
              </a:rPr>
              <a:t>Рот</a:t>
            </a: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3813909"/>
            <a:ext cx="5151071" cy="2909565"/>
          </a:xfrm>
        </p:spPr>
      </p:pic>
      <p:sp>
        <p:nvSpPr>
          <p:cNvPr id="6" name="Текст 5"/>
          <p:cNvSpPr>
            <a:spLocks noGrp="1"/>
          </p:cNvSpPr>
          <p:nvPr>
            <p:ph type="body" sz="half" idx="2"/>
          </p:nvPr>
        </p:nvSpPr>
        <p:spPr>
          <a:xfrm>
            <a:off x="251520" y="764705"/>
            <a:ext cx="3816424" cy="3312368"/>
          </a:xfrm>
        </p:spPr>
        <p:txBody>
          <a:bodyPr>
            <a:noAutofit/>
          </a:bodyPr>
          <a:lstStyle/>
          <a:p>
            <a:r>
              <a:rPr lang="ru-RU" sz="1700" dirty="0">
                <a:latin typeface="Times New Roman" pitchFamily="18" charset="0"/>
                <a:cs typeface="Times New Roman" pitchFamily="18" charset="0"/>
              </a:rPr>
              <a:t>Ротовой аппарат гусениц грызущего типа. Верхние челюсти (мандибулы) всегда хорошо развитые и представляют собой сильно склеротизованные крепкие образования, варьирующие по своей форме. Их вершинный край обычно несёт на себе зубцы, служащие для откусывания или разрезания пищи. На внутреннем крае иногда могут находиться бугры, необходимые для разжёвывания пищи.</a:t>
            </a:r>
          </a:p>
        </p:txBody>
      </p:sp>
      <p:pic>
        <p:nvPicPr>
          <p:cNvPr id="3" name="Рисунок 2"/>
          <p:cNvPicPr>
            <a:picLocks noGrp="1" noChangeAspect="1"/>
          </p:cNvPicPr>
          <p:nvPr isPhoto="1"/>
        </p:nvPicPr>
        <p:blipFill>
          <a:blip r:embed="rId3">
            <a:extLst>
              <a:ext uri="{28A0092B-C50C-407E-A947-70E740481C1C}">
                <a14:useLocalDpi xmlns:a14="http://schemas.microsoft.com/office/drawing/2010/main" val="0"/>
              </a:ext>
            </a:extLst>
          </a:blip>
          <a:srcRect/>
          <a:stretch/>
        </p:blipFill>
        <p:spPr>
          <a:xfrm>
            <a:off x="3885425" y="116632"/>
            <a:ext cx="5151071" cy="3675064"/>
          </a:xfrm>
          <a:prstGeom prst="rect">
            <a:avLst/>
          </a:prstGeom>
          <a:ln>
            <a:noFill/>
          </a:ln>
          <a:effectLst>
            <a:softEdge rad="112500"/>
          </a:effectLst>
        </p:spPr>
      </p:pic>
      <p:pic>
        <p:nvPicPr>
          <p:cNvPr id="5" name="Рисунок 4">
            <a:extLst>
              <a:ext uri="{FF2B5EF4-FFF2-40B4-BE49-F238E27FC236}">
                <a16:creationId xmlns:a16="http://schemas.microsoft.com/office/drawing/2014/main" id="{054B1300-CF5D-421D-B25A-3890724AB3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1520" y="3994233"/>
            <a:ext cx="3312368" cy="2675127"/>
          </a:xfrm>
          <a:prstGeom prst="rect">
            <a:avLst/>
          </a:prstGeom>
        </p:spPr>
      </p:pic>
    </p:spTree>
    <p:extLst>
      <p:ext uri="{BB962C8B-B14F-4D97-AF65-F5344CB8AC3E}">
        <p14:creationId xmlns:p14="http://schemas.microsoft.com/office/powerpoint/2010/main" val="25449163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59701"/>
            <a:ext cx="3008313" cy="419646"/>
          </a:xfrm>
        </p:spPr>
        <p:txBody>
          <a:bodyPr/>
          <a:lstStyle/>
          <a:p>
            <a:pPr algn="ctr"/>
            <a:r>
              <a:rPr lang="ru-RU" dirty="0">
                <a:latin typeface="Times New Roman" pitchFamily="18" charset="0"/>
                <a:cs typeface="Times New Roman" pitchFamily="18" charset="0"/>
              </a:rPr>
              <a:t>Конечности</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3695486"/>
            <a:ext cx="4373248" cy="2740568"/>
          </a:xfrm>
        </p:spPr>
      </p:pic>
      <p:sp>
        <p:nvSpPr>
          <p:cNvPr id="6" name="Текст 5"/>
          <p:cNvSpPr>
            <a:spLocks noGrp="1"/>
          </p:cNvSpPr>
          <p:nvPr>
            <p:ph type="body" sz="half" idx="2"/>
          </p:nvPr>
        </p:nvSpPr>
        <p:spPr>
          <a:xfrm>
            <a:off x="179512" y="476672"/>
            <a:ext cx="4104456" cy="6192688"/>
          </a:xfrm>
        </p:spPr>
        <p:txBody>
          <a:bodyPr>
            <a:noAutofit/>
          </a:bodyPr>
          <a:lstStyle/>
          <a:p>
            <a:r>
              <a:rPr lang="ru-RU" sz="1700" dirty="0">
                <a:latin typeface="Times New Roman" pitchFamily="18" charset="0"/>
                <a:cs typeface="Times New Roman" pitchFamily="18" charset="0"/>
              </a:rPr>
              <a:t>Тело гусеницы заключено в мягкий перепончатый покров, благодаря чему обладает чрезвычайной подвижностью. </a:t>
            </a:r>
          </a:p>
          <a:p>
            <a:r>
              <a:rPr lang="ru-RU" sz="1700" dirty="0">
                <a:latin typeface="Times New Roman" pitchFamily="18" charset="0"/>
                <a:cs typeface="Times New Roman" pitchFamily="18" charset="0"/>
              </a:rPr>
              <a:t>У большинства гусениц развиты три пары грудных ног (по паре на каждом из сегментов груди) и пять пар ложных брюшных ног на III—VI и X сегментах брюшка. Брюшные ноги несут мелкие крючочки. Нога состоит из пяти члеников: тазика, вертлуга, бедра, голени и лапки.</a:t>
            </a:r>
          </a:p>
          <a:p>
            <a:r>
              <a:rPr lang="ru-RU" sz="1700" dirty="0">
                <a:latin typeface="Times New Roman" pitchFamily="18" charset="0"/>
                <a:cs typeface="Times New Roman" pitchFamily="18" charset="0"/>
              </a:rPr>
              <a:t>Грудные ноги гусениц в некоторой мере редуцированы по сравнению с истинными ходильными ногами, и функцию передвижения несут преимущественно брюшные ноги. На конце грудной лапки находится неподвижно сочленённый с ней коготок, имеющий разную длину и форму. Конечной частью брюшной ноги является подошва, которая может втягиваться и выпячиваться, и несёт на своём конце коготки</a:t>
            </a:r>
            <a:r>
              <a:rPr lang="ru-RU" sz="1800" dirty="0">
                <a:latin typeface="Times New Roman" pitchFamily="18" charset="0"/>
                <a:cs typeface="Times New Roman" pitchFamily="18" charset="0"/>
              </a:rPr>
              <a:t>.</a:t>
            </a:r>
          </a:p>
          <a:p>
            <a:endParaRPr lang="ru-RU" sz="1800" dirty="0">
              <a:latin typeface="Times New Roman" pitchFamily="18" charset="0"/>
              <a:cs typeface="Times New Roman" pitchFamily="18" charset="0"/>
            </a:endParaRPr>
          </a:p>
        </p:txBody>
      </p:sp>
      <p:pic>
        <p:nvPicPr>
          <p:cNvPr id="3" name="Рисунок 2" descr="aHR0cDovL3d3dy5saXZlc2NpZW5jZS5jb20vaW1hZ2VzL2kvMDAwLzAwMS8yNTcvb3JpZ2luYWwvMDcwMzAxX2NhdF9sZWFmXzAyLmpwZw=="/>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499992" y="252639"/>
            <a:ext cx="4536505" cy="3450186"/>
          </a:xfrm>
          <a:prstGeom prst="rect">
            <a:avLst/>
          </a:prstGeom>
          <a:ln>
            <a:noFill/>
          </a:ln>
          <a:effectLst>
            <a:softEdge rad="112500"/>
          </a:effectLst>
        </p:spPr>
      </p:pic>
    </p:spTree>
    <p:extLst>
      <p:ext uri="{BB962C8B-B14F-4D97-AF65-F5344CB8AC3E}">
        <p14:creationId xmlns:p14="http://schemas.microsoft.com/office/powerpoint/2010/main" val="7793867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347638"/>
          </a:xfrm>
        </p:spPr>
        <p:txBody>
          <a:bodyPr>
            <a:normAutofit fontScale="90000"/>
          </a:bodyPr>
          <a:lstStyle/>
          <a:p>
            <a:pPr algn="ctr"/>
            <a:r>
              <a:rPr lang="ru-RU" dirty="0">
                <a:latin typeface="Times New Roman" pitchFamily="18" charset="0"/>
                <a:cs typeface="Times New Roman" pitchFamily="18" charset="0"/>
              </a:rPr>
              <a:t>Покровы тела</a:t>
            </a:r>
            <a:br>
              <a:rPr lang="ru-RU" dirty="0"/>
            </a:b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7734" y="3861048"/>
            <a:ext cx="4033206" cy="2866994"/>
          </a:xfrm>
        </p:spPr>
      </p:pic>
      <p:sp>
        <p:nvSpPr>
          <p:cNvPr id="6" name="Текст 5"/>
          <p:cNvSpPr>
            <a:spLocks noGrp="1"/>
          </p:cNvSpPr>
          <p:nvPr>
            <p:ph type="body" sz="half" idx="2"/>
          </p:nvPr>
        </p:nvSpPr>
        <p:spPr>
          <a:xfrm>
            <a:off x="251521" y="476672"/>
            <a:ext cx="3634314" cy="3528392"/>
          </a:xfrm>
        </p:spPr>
        <p:txBody>
          <a:bodyPr>
            <a:normAutofit fontScale="92500"/>
          </a:bodyPr>
          <a:lstStyle/>
          <a:p>
            <a:r>
              <a:rPr lang="ru-RU" sz="1800" dirty="0">
                <a:latin typeface="Times New Roman" pitchFamily="18" charset="0"/>
                <a:cs typeface="Times New Roman" pitchFamily="18" charset="0"/>
              </a:rPr>
              <a:t>Тело гусеницы почти никогда не бывает полностью голым и обычно покрыто разнообразными образованиями, которые можно разделить на </a:t>
            </a:r>
            <a:r>
              <a:rPr lang="ru-RU" sz="1800" dirty="0" err="1">
                <a:latin typeface="Times New Roman" pitchFamily="18" charset="0"/>
                <a:cs typeface="Times New Roman" pitchFamily="18" charset="0"/>
              </a:rPr>
              <a:t>кутикулярные</a:t>
            </a:r>
            <a:r>
              <a:rPr lang="ru-RU" sz="1800" dirty="0">
                <a:latin typeface="Times New Roman" pitchFamily="18" charset="0"/>
                <a:cs typeface="Times New Roman" pitchFamily="18" charset="0"/>
              </a:rPr>
              <a:t> выросты, волоски и выросты тела.</a:t>
            </a:r>
          </a:p>
          <a:p>
            <a:r>
              <a:rPr lang="ru-RU" sz="1800" dirty="0" err="1">
                <a:latin typeface="Times New Roman" pitchFamily="18" charset="0"/>
                <a:cs typeface="Times New Roman" pitchFamily="18" charset="0"/>
              </a:rPr>
              <a:t>Кутикулирные</a:t>
            </a:r>
            <a:r>
              <a:rPr lang="ru-RU" sz="1800" dirty="0">
                <a:latin typeface="Times New Roman" pitchFamily="18" charset="0"/>
                <a:cs typeface="Times New Roman" pitchFamily="18" charset="0"/>
              </a:rPr>
              <a:t> выросты представляют собой скульптурные элементы и небольшие выросты кутикулы: </a:t>
            </a:r>
            <a:r>
              <a:rPr lang="ru-RU" sz="1800" dirty="0" err="1">
                <a:latin typeface="Times New Roman" pitchFamily="18" charset="0"/>
                <a:cs typeface="Times New Roman" pitchFamily="18" charset="0"/>
              </a:rPr>
              <a:t>шипики</a:t>
            </a:r>
            <a:r>
              <a:rPr lang="ru-RU" sz="1800" dirty="0">
                <a:latin typeface="Times New Roman" pitchFamily="18" charset="0"/>
                <a:cs typeface="Times New Roman" pitchFamily="18" charset="0"/>
              </a:rPr>
              <a:t>, гранулы, звёздчатые образования, которые могут иметь вид мелких волосков — </a:t>
            </a:r>
            <a:r>
              <a:rPr lang="ru-RU" sz="1800" dirty="0" err="1">
                <a:latin typeface="Times New Roman" pitchFamily="18" charset="0"/>
                <a:cs typeface="Times New Roman" pitchFamily="18" charset="0"/>
              </a:rPr>
              <a:t>хетоидов</a:t>
            </a:r>
            <a:r>
              <a:rPr lang="ru-RU" sz="1800" dirty="0">
                <a:latin typeface="Times New Roman" pitchFamily="18" charset="0"/>
                <a:cs typeface="Times New Roman" pitchFamily="18" charset="0"/>
              </a:rPr>
              <a:t>.</a:t>
            </a:r>
          </a:p>
          <a:p>
            <a:endParaRPr lang="ru-RU" dirty="0"/>
          </a:p>
        </p:txBody>
      </p:sp>
      <p:pic>
        <p:nvPicPr>
          <p:cNvPr id="3" name="Рисунок 2" descr="beautiful_caterpillars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885835" y="458841"/>
            <a:ext cx="5050902" cy="3147799"/>
          </a:xfrm>
          <a:prstGeom prst="rect">
            <a:avLst/>
          </a:prstGeom>
          <a:ln>
            <a:noFill/>
          </a:ln>
          <a:effectLst>
            <a:softEdge rad="112500"/>
          </a:effectLst>
        </p:spPr>
      </p:pic>
      <p:pic>
        <p:nvPicPr>
          <p:cNvPr id="5" name="Рисунок 4">
            <a:extLst>
              <a:ext uri="{FF2B5EF4-FFF2-40B4-BE49-F238E27FC236}">
                <a16:creationId xmlns:a16="http://schemas.microsoft.com/office/drawing/2014/main" id="{FF639BDF-69A3-4720-8037-C93EFD1AD4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27" y="4085208"/>
            <a:ext cx="4572000" cy="2571750"/>
          </a:xfrm>
          <a:prstGeom prst="rect">
            <a:avLst/>
          </a:prstGeom>
        </p:spPr>
      </p:pic>
    </p:spTree>
    <p:extLst>
      <p:ext uri="{BB962C8B-B14F-4D97-AF65-F5344CB8AC3E}">
        <p14:creationId xmlns:p14="http://schemas.microsoft.com/office/powerpoint/2010/main" val="341200860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3008313" cy="419646"/>
          </a:xfrm>
        </p:spPr>
        <p:txBody>
          <a:bodyPr>
            <a:normAutofit/>
          </a:bodyPr>
          <a:lstStyle/>
          <a:p>
            <a:r>
              <a:rPr lang="ru-RU" dirty="0">
                <a:latin typeface="Times New Roman" pitchFamily="18" charset="0"/>
                <a:cs typeface="Times New Roman" pitchFamily="18" charset="0"/>
              </a:rPr>
              <a:t>Жизненный цикл</a:t>
            </a:r>
            <a:endParaRPr lang="ru-RU"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75856" y="3284984"/>
            <a:ext cx="5616624" cy="3403779"/>
          </a:xfrm>
        </p:spPr>
      </p:pic>
      <p:sp>
        <p:nvSpPr>
          <p:cNvPr id="6" name="Текст 5"/>
          <p:cNvSpPr>
            <a:spLocks noGrp="1"/>
          </p:cNvSpPr>
          <p:nvPr>
            <p:ph type="body" sz="half" idx="2"/>
          </p:nvPr>
        </p:nvSpPr>
        <p:spPr>
          <a:xfrm>
            <a:off x="107504" y="692696"/>
            <a:ext cx="3168352" cy="5904656"/>
          </a:xfrm>
        </p:spPr>
        <p:txBody>
          <a:bodyPr>
            <a:noAutofit/>
          </a:bodyPr>
          <a:lstStyle/>
          <a:p>
            <a:r>
              <a:rPr lang="ru-RU" sz="1700" dirty="0">
                <a:latin typeface="Times New Roman" pitchFamily="18" charset="0"/>
                <a:cs typeface="Times New Roman" pitchFamily="18" charset="0"/>
              </a:rPr>
              <a:t>Жизненный цикл чешуекрылых состоит из 4 фаз: яйца, гусеницы, куколки и имаго (взрослого насекомого). После спаривания, самки бабочек откладывают яйца. Стадия яйца у различных видов может длиться от нескольких дней в теплое время года до нескольких месяцев в том случае, если яйца зимуют. По мере развития яйца внутри него происходит формирование гусеницы, которая затем прогрызает оболочку и выходит наружу. У некоторых видов сформированная гусеница зимует внутри яйца и выходит из него только с наступлением весны. У многих видов гусеницы сразу же после выхода съедают оболочку своего яйца.</a:t>
            </a:r>
          </a:p>
        </p:txBody>
      </p:sp>
      <p:pic>
        <p:nvPicPr>
          <p:cNvPr id="3" name="Рисунок 2"/>
          <p:cNvPicPr>
            <a:picLocks noGrp="1" noChangeAspect="1"/>
          </p:cNvPicPr>
          <p:nvPr isPhoto="1"/>
        </p:nvPicPr>
        <p:blipFill>
          <a:blip r:embed="rId3">
            <a:extLst>
              <a:ext uri="{28A0092B-C50C-407E-A947-70E740481C1C}">
                <a14:useLocalDpi xmlns:a14="http://schemas.microsoft.com/office/drawing/2010/main" val="0"/>
              </a:ext>
            </a:extLst>
          </a:blip>
          <a:srcRect/>
          <a:stretch/>
        </p:blipFill>
        <p:spPr>
          <a:xfrm>
            <a:off x="3275856" y="196177"/>
            <a:ext cx="5616624" cy="3016799"/>
          </a:xfrm>
          <a:prstGeom prst="rect">
            <a:avLst/>
          </a:prstGeom>
          <a:ln>
            <a:noFill/>
          </a:ln>
          <a:effectLst>
            <a:softEdge rad="112500"/>
          </a:effectLst>
        </p:spPr>
      </p:pic>
    </p:spTree>
    <p:extLst>
      <p:ext uri="{BB962C8B-B14F-4D97-AF65-F5344CB8AC3E}">
        <p14:creationId xmlns:p14="http://schemas.microsoft.com/office/powerpoint/2010/main" val="1961999774"/>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TotalTime>
  <Words>971</Words>
  <Application>Microsoft Office PowerPoint</Application>
  <PresentationFormat>Экран (4:3)</PresentationFormat>
  <Paragraphs>59</Paragraphs>
  <Slides>15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Times New Roman</vt:lpstr>
      <vt:lpstr>Wingdings</vt:lpstr>
      <vt:lpstr>Тема Office</vt:lpstr>
      <vt:lpstr>ГУСЕНИЦЫ</vt:lpstr>
      <vt:lpstr>Содержание:</vt:lpstr>
      <vt:lpstr>Гусеница — это личинка насекомых.</vt:lpstr>
      <vt:lpstr>Строение</vt:lpstr>
      <vt:lpstr>Голова</vt:lpstr>
      <vt:lpstr>Рот</vt:lpstr>
      <vt:lpstr>Конечности</vt:lpstr>
      <vt:lpstr>Покровы тела </vt:lpstr>
      <vt:lpstr>Жизненный цикл</vt:lpstr>
      <vt:lpstr>Жизненный цикл</vt:lpstr>
      <vt:lpstr>Линька</vt:lpstr>
      <vt:lpstr>Шёлк</vt:lpstr>
      <vt:lpstr>Питание</vt:lpstr>
      <vt:lpstr>Защита от хищников</vt:lpstr>
      <vt:lpstr>Обитание</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ГУСЕНИЦЫ</dc:title>
  <dc:creator>Елена Викторовна</dc:creator>
  <cp:lastModifiedBy>Администратор</cp:lastModifiedBy>
  <cp:revision>19</cp:revision>
  <dcterms:created xsi:type="dcterms:W3CDTF">2017-12-01T09:37:41Z</dcterms:created>
  <dcterms:modified xsi:type="dcterms:W3CDTF">2021-07-02T12:19:25Z</dcterms:modified>
</cp:coreProperties>
</file>